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311" r:id="rId2"/>
    <p:sldId id="1265" r:id="rId3"/>
    <p:sldId id="1312" r:id="rId4"/>
    <p:sldId id="1315" r:id="rId5"/>
    <p:sldId id="1348" r:id="rId6"/>
    <p:sldId id="1338" r:id="rId7"/>
    <p:sldId id="1330" r:id="rId8"/>
    <p:sldId id="1339" r:id="rId9"/>
    <p:sldId id="1340" r:id="rId10"/>
    <p:sldId id="1349" r:id="rId11"/>
    <p:sldId id="1341" r:id="rId12"/>
    <p:sldId id="1342" r:id="rId13"/>
    <p:sldId id="1343" r:id="rId14"/>
    <p:sldId id="1344" r:id="rId15"/>
    <p:sldId id="1345" r:id="rId16"/>
    <p:sldId id="1346" r:id="rId17"/>
    <p:sldId id="1347" r:id="rId18"/>
  </p:sldIdLst>
  <p:sldSz cx="9144000" cy="6858000" type="screen4x3"/>
  <p:notesSz cx="6797675" cy="9926638"/>
  <p:custDataLst>
    <p:tags r:id="rId21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orient="horz" pos="77">
          <p15:clr>
            <a:srgbClr val="A4A3A4"/>
          </p15:clr>
        </p15:guide>
        <p15:guide id="3" orient="horz" pos="4057">
          <p15:clr>
            <a:srgbClr val="A4A3A4"/>
          </p15:clr>
        </p15:guide>
        <p15:guide id="4" orient="horz" pos="2364" userDrawn="1">
          <p15:clr>
            <a:srgbClr val="A4A3A4"/>
          </p15:clr>
        </p15:guide>
        <p15:guide id="5" orient="horz" pos="4269" userDrawn="1">
          <p15:clr>
            <a:srgbClr val="A4A3A4"/>
          </p15:clr>
        </p15:guide>
        <p15:guide id="6" pos="5232">
          <p15:clr>
            <a:srgbClr val="A4A3A4"/>
          </p15:clr>
        </p15:guide>
        <p15:guide id="7" pos="2699" userDrawn="1">
          <p15:clr>
            <a:srgbClr val="A4A3A4"/>
          </p15:clr>
        </p15:guide>
        <p15:guide id="8" pos="5670" userDrawn="1">
          <p15:clr>
            <a:srgbClr val="A4A3A4"/>
          </p15:clr>
        </p15:guide>
        <p15:guide id="9" pos="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. Dr. Sebastian Sauer" initials="PDSS" lastIdx="11" clrIdx="0">
    <p:extLst>
      <p:ext uri="{19B8F6BF-5375-455C-9EA6-DF929625EA0E}">
        <p15:presenceInfo xmlns:p15="http://schemas.microsoft.com/office/powerpoint/2012/main" userId="bc1111da-e31a-4549-a164-9a506d46b3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9E9B"/>
    <a:srgbClr val="186B71"/>
    <a:srgbClr val="FFFFFF"/>
    <a:srgbClr val="F2F2F2"/>
    <a:srgbClr val="BFE5E2"/>
    <a:srgbClr val="983C3E"/>
    <a:srgbClr val="FFFF99"/>
    <a:srgbClr val="ECF2F8"/>
    <a:srgbClr val="E7EFED"/>
    <a:srgbClr val="CBD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1" autoAdjust="0"/>
    <p:restoredTop sz="94764" autoAdjust="0"/>
  </p:normalViewPr>
  <p:slideViewPr>
    <p:cSldViewPr snapToGrid="0" snapToObjects="1" showGuides="1">
      <p:cViewPr>
        <p:scale>
          <a:sx n="120" d="100"/>
          <a:sy n="120" d="100"/>
        </p:scale>
        <p:origin x="1320" y="144"/>
      </p:cViewPr>
      <p:guideLst>
        <p:guide orient="horz" pos="595"/>
        <p:guide orient="horz" pos="77"/>
        <p:guide orient="horz" pos="4057"/>
        <p:guide orient="horz" pos="2364"/>
        <p:guide orient="horz" pos="4269"/>
        <p:guide pos="5232"/>
        <p:guide pos="2699"/>
        <p:guide pos="567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2" d="100"/>
        <a:sy n="182" d="100"/>
      </p:scale>
      <p:origin x="0" y="-66232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2664" y="114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890D9F2-8FE6-D141-BE9F-2CE2CEF4C22D}" type="datetime1">
              <a:rPr lang="de-DE" smtClean="0"/>
              <a:t>03.05.19</a:t>
            </a:fld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C7157A5-FB16-48B7-B216-6660B3138BE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684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717" y="1"/>
            <a:ext cx="2944958" cy="49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E28898-05EE-164D-82C3-D8F52F5D90E7}" type="datetime1">
              <a:rPr lang="de-DE" smtClean="0"/>
              <a:t>03.05.19</a:t>
            </a:fld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142" y="4714507"/>
            <a:ext cx="4985393" cy="446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717" y="9430630"/>
            <a:ext cx="2944958" cy="49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3" tIns="46551" rIns="93103" bIns="465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CB6D199-8F06-4346-AE65-F23F023EED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11830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00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130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510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2879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417AEE7-0727-864C-883F-12C2E66AED9B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8901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687E6C6-6263-B342-84EB-1A490CB2EAA7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696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58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8490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4244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488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781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20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23E5FBB-6ECD-444F-A666-605535FAC39E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B6D199-8F06-4346-AE65-F23F023EED68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005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:\Projektorganisation\Allgemein\Vorlagen\Logos\Initiale\FOM_Initial_201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92075"/>
            <a:ext cx="744537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396851" y="3863556"/>
            <a:ext cx="8022566" cy="1354301"/>
          </a:xfrm>
        </p:spPr>
        <p:txBody>
          <a:bodyPr rIns="108000" anchor="b">
            <a:noAutofit/>
          </a:bodyPr>
          <a:lstStyle>
            <a:lvl1pPr algn="r">
              <a:buFontTx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Modulname/Veranstaltung</a:t>
            </a:r>
          </a:p>
        </p:txBody>
      </p:sp>
      <p:sp>
        <p:nvSpPr>
          <p:cNvPr id="17" name="Inhaltsplatzhalter 10"/>
          <p:cNvSpPr>
            <a:spLocks noGrp="1"/>
          </p:cNvSpPr>
          <p:nvPr>
            <p:ph sz="quarter" idx="14" hasCustomPrompt="1"/>
          </p:nvPr>
        </p:nvSpPr>
        <p:spPr>
          <a:xfrm>
            <a:off x="396851" y="5750928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Vortragende/r</a:t>
            </a:r>
          </a:p>
        </p:txBody>
      </p:sp>
      <p:sp>
        <p:nvSpPr>
          <p:cNvPr id="18" name="Inhaltsplatzhalter 10"/>
          <p:cNvSpPr>
            <a:spLocks noGrp="1"/>
          </p:cNvSpPr>
          <p:nvPr>
            <p:ph sz="quarter" idx="15" hasCustomPrompt="1"/>
          </p:nvPr>
        </p:nvSpPr>
        <p:spPr>
          <a:xfrm>
            <a:off x="396851" y="5218247"/>
            <a:ext cx="8022566" cy="361920"/>
          </a:xfrm>
        </p:spPr>
        <p:txBody>
          <a:bodyPr rIns="108000">
            <a:noAutofit/>
          </a:bodyPr>
          <a:lstStyle>
            <a:lvl1pPr algn="r">
              <a:buFontTx/>
              <a:buNone/>
              <a:defRPr sz="1800" b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dirty="0"/>
              <a:t>ggfs. Untertitel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3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1AA913-636A-024B-97DA-2823A03B3CFF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587258" y="3683480"/>
            <a:ext cx="6786652" cy="1250830"/>
          </a:xfrm>
        </p:spPr>
        <p:txBody>
          <a:bodyPr anchor="b"/>
          <a:lstStyle>
            <a:lvl1pPr algn="r">
              <a:buClr>
                <a:srgbClr val="23A092"/>
              </a:buClr>
              <a:buFont typeface="Wingdings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631825" indent="-285750"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rgbClr val="23A092"/>
                </a:solidFill>
              </a:defRPr>
            </a:lvl2pPr>
            <a:lvl3pPr marL="900113" indent="-269875">
              <a:buClr>
                <a:srgbClr val="23A092"/>
              </a:buClr>
              <a:buSzPct val="70000"/>
              <a:buFont typeface="Wingdings" pitchFamily="2" charset="2"/>
              <a:buNone/>
              <a:defRPr sz="1600">
                <a:solidFill>
                  <a:srgbClr val="1C1C1C"/>
                </a:solidFill>
              </a:defRPr>
            </a:lvl3pPr>
            <a:lvl4pPr marL="1165225" indent="-268288">
              <a:buClr>
                <a:srgbClr val="23A092"/>
              </a:buClr>
              <a:buSzPct val="60000"/>
              <a:buFont typeface="Wingdings" pitchFamily="2" charset="2"/>
              <a:buNone/>
              <a:defRPr sz="1500">
                <a:solidFill>
                  <a:srgbClr val="23A092"/>
                </a:solidFill>
              </a:defRPr>
            </a:lvl4pPr>
            <a:lvl5pPr marL="1527175" indent="-268288">
              <a:buClr>
                <a:srgbClr val="23A092"/>
              </a:buClr>
              <a:buSzPct val="50000"/>
              <a:buFont typeface="Wingdings" pitchFamily="2" charset="2"/>
              <a:buNone/>
              <a:defRPr sz="1500">
                <a:solidFill>
                  <a:srgbClr val="1C1C1C"/>
                </a:solidFill>
              </a:defRPr>
            </a:lvl5pPr>
          </a:lstStyle>
          <a:p>
            <a:pPr lvl="0"/>
            <a:r>
              <a:rPr lang="de-DE" dirty="0"/>
              <a:t>Zwischenüberschrift</a:t>
            </a: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C5CAA0D-4951-1B4B-8DD7-1F6058E8650B}" type="datetime1">
              <a:rPr lang="de-DE" smtClean="0"/>
              <a:t>03.05.19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 userDrawn="1"/>
        </p:nvCxnSpPr>
        <p:spPr>
          <a:xfrm>
            <a:off x="4202884" y="906011"/>
            <a:ext cx="0" cy="558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5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2148F18-A8A4-7E48-81A3-4F6ABD8B42FC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: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138113" y="3713948"/>
            <a:ext cx="81598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4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F06776D-CF3D-3541-91D3-1F85A347115B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20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5451" y="3713948"/>
            <a:ext cx="8315181" cy="2742398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/>
          <p:cNvCxnSpPr/>
          <p:nvPr userDrawn="1"/>
        </p:nvCxnSpPr>
        <p:spPr>
          <a:xfrm>
            <a:off x="4210891" y="914400"/>
            <a:ext cx="0" cy="54292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138113" y="3714019"/>
            <a:ext cx="81819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21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E0E723-25B4-6E40-9A9A-AB7CCA8639C0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40036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02884" y="971550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idx="15" hasCustomPrompt="1"/>
          </p:nvPr>
        </p:nvSpPr>
        <p:spPr>
          <a:xfrm>
            <a:off x="25451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  <p:sp>
        <p:nvSpPr>
          <p:cNvPr id="26" name="Inhaltsplatzhalter 2"/>
          <p:cNvSpPr>
            <a:spLocks noGrp="1"/>
          </p:cNvSpPr>
          <p:nvPr>
            <p:ph idx="16" hasCustomPrompt="1"/>
          </p:nvPr>
        </p:nvSpPr>
        <p:spPr>
          <a:xfrm>
            <a:off x="4202884" y="3714019"/>
            <a:ext cx="4177433" cy="2742469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6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6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4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457381"/>
            <a:ext cx="8089105" cy="38558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 dirty="0"/>
              <a:t>R-Training</a:t>
            </a:r>
          </a:p>
        </p:txBody>
      </p:sp>
      <p:sp>
        <p:nvSpPr>
          <p:cNvPr id="13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43FFEB4-B7EF-6649-AEAF-7BB93AE3E38C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1756" y="173038"/>
            <a:ext cx="7936302" cy="356288"/>
          </a:xfrm>
          <a:prstGeom prst="rect">
            <a:avLst/>
          </a:prstGeom>
        </p:spPr>
        <p:txBody>
          <a:bodyPr anchor="b"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Abschnittsbereich/ Oberthema (optional)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756" y="473904"/>
            <a:ext cx="7950708" cy="360064"/>
          </a:xfrm>
        </p:spPr>
        <p:txBody>
          <a:bodyPr anchor="t"/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Folientitel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25451" y="971550"/>
            <a:ext cx="8315181" cy="5377492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0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2pPr>
            <a:lvl3pPr marL="271463" indent="-271463" algn="l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</a:defRPr>
            </a:lvl3pPr>
            <a:lvl4pPr marL="268288" indent="0" algn="just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</a:defRPr>
            </a:lvl4pPr>
            <a:lvl5pPr marL="541338" indent="-269875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</a:defRPr>
            </a:lvl5pPr>
            <a:lvl6pPr marL="541338" indent="0" algn="just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/>
              <a:t>Überschrift</a:t>
            </a:r>
          </a:p>
          <a:p>
            <a:pPr lvl="1"/>
            <a:r>
              <a:rPr lang="de-DE" dirty="0"/>
              <a:t>Textebene 1</a:t>
            </a:r>
          </a:p>
          <a:p>
            <a:pPr lvl="2"/>
            <a:r>
              <a:rPr lang="de-DE" dirty="0"/>
              <a:t>Listenebene 1</a:t>
            </a:r>
          </a:p>
          <a:p>
            <a:pPr lvl="3"/>
            <a:r>
              <a:rPr lang="de-DE" dirty="0"/>
              <a:t>Textebene 2</a:t>
            </a:r>
          </a:p>
          <a:p>
            <a:pPr lvl="4"/>
            <a:r>
              <a:rPr lang="de-DE" dirty="0"/>
              <a:t>Listenebene 2</a:t>
            </a:r>
          </a:p>
          <a:p>
            <a:pPr lvl="5"/>
            <a:r>
              <a:rPr lang="de-DE" dirty="0"/>
              <a:t>Textebene 3</a:t>
            </a:r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89434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0700" y="6571896"/>
            <a:ext cx="5562600" cy="283234"/>
          </a:xfrm>
          <a:prstGeom prst="rect">
            <a:avLst/>
          </a:prstGeom>
          <a:ln/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9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17940" y="6571896"/>
            <a:ext cx="1524000" cy="283234"/>
          </a:xfrm>
          <a:prstGeom prst="rect">
            <a:avLst/>
          </a:prstGeom>
          <a:ln/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96252D3-D463-3D45-9613-F5037574CA78}" type="datetime1">
              <a:rPr lang="de-DE" smtClean="0"/>
              <a:t>03.05.19</a:t>
            </a:fld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5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660" y="992038"/>
            <a:ext cx="8803137" cy="517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122238" y="823066"/>
            <a:ext cx="7966867" cy="1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22238" y="6557906"/>
            <a:ext cx="7966867" cy="144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0000">
                <a:schemeClr val="accent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26" y="129944"/>
            <a:ext cx="706038" cy="7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5" r:id="rId2"/>
    <p:sldLayoutId id="2147483749" r:id="rId3"/>
    <p:sldLayoutId id="2147483746" r:id="rId4"/>
    <p:sldLayoutId id="2147483748" r:id="rId5"/>
    <p:sldLayoutId id="2147483747" r:id="rId6"/>
    <p:sldLayoutId id="2147483750" r:id="rId7"/>
    <p:sldLayoutId id="2147483751" r:id="rId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3A09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-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+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5.png"/><Relationship Id="rId7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-work.traum-ferienwohnungen.de/" TargetMode="External"/><Relationship Id="rId5" Type="http://schemas.openxmlformats.org/officeDocument/2006/relationships/hyperlink" Target="https://www.traum-ferienwohnungen.de/" TargetMode="External"/><Relationship Id="rId4" Type="http://schemas.openxmlformats.org/officeDocument/2006/relationships/hyperlink" Target="mailto:sven_thies@web.de" TargetMode="External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09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1115782"/>
            <a:ext cx="4968580" cy="5233260"/>
          </a:xfrm>
        </p:spPr>
        <p:txBody>
          <a:bodyPr/>
          <a:lstStyle/>
          <a:p>
            <a:pPr marL="285750" lvl="2" indent="-285750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SzTx/>
              <a:buFont typeface="Arial" panose="020B0604020202020204" pitchFamily="34" charset="0"/>
              <a:buChar char="•"/>
            </a:pPr>
            <a:r>
              <a:rPr lang="de-DE" dirty="0"/>
              <a:t>Zentrale Fragen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Welche Werkzeuge braucht der Computer?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Was soll der Computer für mich tun?</a:t>
            </a:r>
          </a:p>
          <a:p>
            <a:pPr marL="612775" lvl="4" indent="-342900">
              <a:spcBef>
                <a:spcPts val="1200"/>
              </a:spcBef>
              <a:buClr>
                <a:srgbClr val="679E9B"/>
              </a:buClr>
              <a:buSzTx/>
              <a:buFont typeface="+mj-lt"/>
              <a:buAutoNum type="arabicPeriod"/>
            </a:pPr>
            <a:r>
              <a:rPr lang="de-DE" dirty="0"/>
              <a:t>Was muss der Computer dafür wissen?</a:t>
            </a:r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endParaRPr lang="de-DE" dirty="0"/>
          </a:p>
          <a:p>
            <a:pPr marL="282575" lvl="3" indent="-285750">
              <a:spcBef>
                <a:spcPts val="1200"/>
              </a:spcBef>
              <a:buSzTx/>
              <a:buFont typeface="Arial" panose="020B0604020202020204" pitchFamily="34" charset="0"/>
              <a:buChar char="•"/>
            </a:pPr>
            <a:r>
              <a:rPr lang="de-DE" dirty="0"/>
              <a:t>Beispiel: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774234E-B7E1-184D-B945-C3951A82F19E}"/>
              </a:ext>
            </a:extLst>
          </p:cNvPr>
          <p:cNvSpPr/>
          <p:nvPr/>
        </p:nvSpPr>
        <p:spPr>
          <a:xfrm>
            <a:off x="5099537" y="1115782"/>
            <a:ext cx="3849773" cy="23202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Immer zu beachten: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beachtet Groß- und Kleinschreibung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R verwendet den Punkt als Dezimaltrennzeichen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Eine Ergebniszuweisung erfolgt über „&lt;-“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Ergebnisse werden mit %&gt;% übergeben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Fehlende Werte werden in R durch NA kodiert.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Kommentare werden mit # eingeleitet</a:t>
            </a:r>
          </a:p>
          <a:p>
            <a:pPr marL="10001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Hilfe zur Funktion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:?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foo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74F265-2BD3-AA4C-8AE6-2C3D1EA96560}"/>
              </a:ext>
            </a:extLst>
          </p:cNvPr>
          <p:cNvSpPr/>
          <p:nvPr/>
        </p:nvSpPr>
        <p:spPr>
          <a:xfrm>
            <a:off x="340529" y="3848423"/>
            <a:ext cx="768643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186B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meinpaket</a:t>
            </a:r>
            <a:r>
              <a:rPr lang="de-DE" sz="1300" b="1" dirty="0">
                <a:solidFill>
                  <a:srgbClr val="186B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3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meineanalyse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meiny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meinx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300" dirty="0" err="1">
                <a:solidFill>
                  <a:srgbClr val="679E9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meinedaten</a:t>
            </a:r>
            <a:r>
              <a:rPr lang="de-DE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300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FF17F6BA-60AF-F545-B66F-02062644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3559A0AE-9310-404C-B957-20E55BCF6BBF}"/>
              </a:ext>
            </a:extLst>
          </p:cNvPr>
          <p:cNvSpPr/>
          <p:nvPr/>
        </p:nvSpPr>
        <p:spPr>
          <a:xfrm>
            <a:off x="593970" y="5479286"/>
            <a:ext cx="3196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„B0_Erste_Schritte.pdf“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1ECF94A-37F5-A345-BAAF-4B3A1D6E8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69FF7C4F-3CD5-914C-AA4F-79C33EDA9B38}"/>
              </a:ext>
            </a:extLst>
          </p:cNvPr>
          <p:cNvSpPr/>
          <p:nvPr/>
        </p:nvSpPr>
        <p:spPr>
          <a:xfrm>
            <a:off x="591040" y="6046222"/>
            <a:ext cx="3070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„CS0-Base-R.pdf“</a:t>
            </a: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8BEAC567-0EDB-2943-9BA9-15CB51A11125}"/>
              </a:ext>
            </a:extLst>
          </p:cNvPr>
          <p:cNvSpPr/>
          <p:nvPr/>
        </p:nvSpPr>
        <p:spPr>
          <a:xfrm rot="16200000">
            <a:off x="775018" y="3836702"/>
            <a:ext cx="189613" cy="875367"/>
          </a:xfrm>
          <a:prstGeom prst="leftBrace">
            <a:avLst/>
          </a:prstGeom>
          <a:ln w="12700">
            <a:solidFill>
              <a:srgbClr val="186B7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2679A491-B73E-A841-9474-A13FF1FEAA27}"/>
              </a:ext>
            </a:extLst>
          </p:cNvPr>
          <p:cNvSpPr/>
          <p:nvPr/>
        </p:nvSpPr>
        <p:spPr>
          <a:xfrm rot="16200000">
            <a:off x="2023158" y="3674966"/>
            <a:ext cx="189613" cy="1205408"/>
          </a:xfrm>
          <a:prstGeom prst="leftBrace">
            <a:avLst/>
          </a:prstGeom>
          <a:ln w="12700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EE61BD0A-EA5C-1047-BAB9-9925EC9E0F96}"/>
              </a:ext>
            </a:extLst>
          </p:cNvPr>
          <p:cNvSpPr/>
          <p:nvPr/>
        </p:nvSpPr>
        <p:spPr>
          <a:xfrm rot="16200000">
            <a:off x="4275885" y="2679314"/>
            <a:ext cx="189613" cy="3196709"/>
          </a:xfrm>
          <a:prstGeom prst="leftBrace">
            <a:avLst/>
          </a:prstGeom>
          <a:ln w="952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8524C4-A992-B64B-81C0-528E3EE9E39C}"/>
              </a:ext>
            </a:extLst>
          </p:cNvPr>
          <p:cNvSpPr/>
          <p:nvPr/>
        </p:nvSpPr>
        <p:spPr>
          <a:xfrm>
            <a:off x="743824" y="4412529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1</a:t>
            </a:r>
            <a:endParaRPr lang="de-DE" sz="1800" dirty="0">
              <a:solidFill>
                <a:srgbClr val="679E9B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45B3CB-F2E8-AD42-BF25-D6A9B1B17985}"/>
              </a:ext>
            </a:extLst>
          </p:cNvPr>
          <p:cNvSpPr/>
          <p:nvPr/>
        </p:nvSpPr>
        <p:spPr>
          <a:xfrm>
            <a:off x="2002012" y="4412529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2</a:t>
            </a:r>
            <a:endParaRPr lang="de-DE" sz="1800" dirty="0">
              <a:solidFill>
                <a:srgbClr val="679E9B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04188A-2E27-B44C-B88B-47C74CF74A16}"/>
              </a:ext>
            </a:extLst>
          </p:cNvPr>
          <p:cNvSpPr/>
          <p:nvPr/>
        </p:nvSpPr>
        <p:spPr>
          <a:xfrm>
            <a:off x="4254739" y="440697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rgbClr val="186B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679E9B"/>
                </a:solidFill>
              </a:rPr>
              <a:t>3</a:t>
            </a:r>
            <a:endParaRPr lang="de-DE" sz="1800" dirty="0">
              <a:solidFill>
                <a:srgbClr val="679E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3 Data Science Prozess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00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61">
            <a:extLst>
              <a:ext uri="{FF2B5EF4-FFF2-40B4-BE49-F238E27FC236}">
                <a16:creationId xmlns:a16="http://schemas.microsoft.com/office/drawing/2014/main" id="{ECCE5E78-7F02-2948-BAA8-368EA13D67EE}"/>
              </a:ext>
            </a:extLst>
          </p:cNvPr>
          <p:cNvSpPr/>
          <p:nvPr/>
        </p:nvSpPr>
        <p:spPr>
          <a:xfrm>
            <a:off x="5408083" y="2230304"/>
            <a:ext cx="537946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4248D644-D175-6F43-A7F7-978B16A698E8}"/>
              </a:ext>
            </a:extLst>
          </p:cNvPr>
          <p:cNvSpPr/>
          <p:nvPr/>
        </p:nvSpPr>
        <p:spPr>
          <a:xfrm>
            <a:off x="4866210" y="2230304"/>
            <a:ext cx="535522" cy="2832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931460-0E31-DB46-84AF-B5B39E968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Wie genau erlange ich </a:t>
            </a:r>
            <a:r>
              <a:rPr lang="de-DE" sz="1800" b="0" dirty="0"/>
              <a:t>Wissen</a:t>
            </a:r>
            <a:r>
              <a:rPr lang="de-DE" sz="1800" b="0" dirty="0">
                <a:solidFill>
                  <a:schemeClr val="tx1"/>
                </a:solidFill>
              </a:rPr>
              <a:t> durch </a:t>
            </a:r>
            <a:r>
              <a:rPr lang="de-DE" sz="1800" b="0" dirty="0"/>
              <a:t>Daten</a:t>
            </a:r>
            <a:r>
              <a:rPr lang="de-DE" sz="1800" b="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Einzelne Schritte des Data Science Prozesses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52E2BCC8-6536-F84F-BEF8-179A4FB7A8F3}"/>
              </a:ext>
            </a:extLst>
          </p:cNvPr>
          <p:cNvSpPr/>
          <p:nvPr/>
        </p:nvSpPr>
        <p:spPr>
          <a:xfrm>
            <a:off x="1649706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29C8598-4680-2E4E-9EAB-85211515782A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2738300" y="2535544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7DA4098-1962-BF48-B3C6-6F5598761AA7}"/>
              </a:ext>
            </a:extLst>
          </p:cNvPr>
          <p:cNvSpPr/>
          <p:nvPr/>
        </p:nvSpPr>
        <p:spPr>
          <a:xfrm>
            <a:off x="187432" y="2230304"/>
            <a:ext cx="1055686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downloaden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36A6208-84E2-AF4B-8892-21FF43474A77}"/>
              </a:ext>
            </a:extLst>
          </p:cNvPr>
          <p:cNvSpPr/>
          <p:nvPr/>
        </p:nvSpPr>
        <p:spPr>
          <a:xfrm>
            <a:off x="4851084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DF8473E-61BF-364F-A295-F9C89F245C56}"/>
              </a:ext>
            </a:extLst>
          </p:cNvPr>
          <p:cNvSpPr/>
          <p:nvPr/>
        </p:nvSpPr>
        <p:spPr>
          <a:xfrm>
            <a:off x="3250395" y="2230305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42C470B-D731-9B44-828D-918D36BC737F}"/>
              </a:ext>
            </a:extLst>
          </p:cNvPr>
          <p:cNvSpPr/>
          <p:nvPr/>
        </p:nvSpPr>
        <p:spPr>
          <a:xfrm>
            <a:off x="6463496" y="2236199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156B9D2-A4D4-AF48-997B-DFC2C426D4F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34171" y="2535544"/>
            <a:ext cx="629325" cy="589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09BBF5E-E831-AF4C-8ACC-5C0F7B931DF8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4338989" y="2535544"/>
            <a:ext cx="512095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8F5205F0-2379-DF4D-929A-7511FCCBC3DF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1243118" y="2535543"/>
            <a:ext cx="406588" cy="1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>
            <a:extLst>
              <a:ext uri="{FF2B5EF4-FFF2-40B4-BE49-F238E27FC236}">
                <a16:creationId xmlns:a16="http://schemas.microsoft.com/office/drawing/2014/main" id="{A2B9CEA7-52DF-544C-A822-F2E3A349920B}"/>
              </a:ext>
            </a:extLst>
          </p:cNvPr>
          <p:cNvCxnSpPr>
            <a:cxnSpLocks/>
            <a:stCxn id="61" idx="0"/>
            <a:endCxn id="12" idx="0"/>
          </p:cNvCxnSpPr>
          <p:nvPr/>
        </p:nvCxnSpPr>
        <p:spPr>
          <a:xfrm rot="16200000" flipH="1" flipV="1">
            <a:off x="4464331" y="1560664"/>
            <a:ext cx="1" cy="1339279"/>
          </a:xfrm>
          <a:prstGeom prst="bentConnector3">
            <a:avLst>
              <a:gd name="adj1" fmla="val -22860000000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winkelte Verbindung 56">
            <a:extLst>
              <a:ext uri="{FF2B5EF4-FFF2-40B4-BE49-F238E27FC236}">
                <a16:creationId xmlns:a16="http://schemas.microsoft.com/office/drawing/2014/main" id="{25695E02-DBFC-7744-BC59-FFAA394905E3}"/>
              </a:ext>
            </a:extLst>
          </p:cNvPr>
          <p:cNvCxnSpPr>
            <a:cxnSpLocks/>
            <a:stCxn id="14" idx="0"/>
            <a:endCxn id="62" idx="0"/>
          </p:cNvCxnSpPr>
          <p:nvPr/>
        </p:nvCxnSpPr>
        <p:spPr>
          <a:xfrm rot="16200000" flipV="1">
            <a:off x="6339478" y="1567883"/>
            <a:ext cx="5895" cy="1330737"/>
          </a:xfrm>
          <a:prstGeom prst="bentConnector3">
            <a:avLst>
              <a:gd name="adj1" fmla="val 3977863"/>
            </a:avLst>
          </a:prstGeom>
          <a:ln w="15875">
            <a:solidFill>
              <a:srgbClr val="679E9B"/>
            </a:solidFill>
            <a:miter lim="800000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F850D46F-AF4D-2041-B994-4C3C6950E46C}"/>
              </a:ext>
            </a:extLst>
          </p:cNvPr>
          <p:cNvSpPr txBox="1"/>
          <p:nvPr/>
        </p:nvSpPr>
        <p:spPr>
          <a:xfrm>
            <a:off x="1543323" y="3114303"/>
            <a:ext cx="1278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175BC1-385B-A748-9A9A-A874D888AE91}"/>
              </a:ext>
            </a:extLst>
          </p:cNvPr>
          <p:cNvSpPr txBox="1"/>
          <p:nvPr/>
        </p:nvSpPr>
        <p:spPr>
          <a:xfrm>
            <a:off x="3124395" y="3115685"/>
            <a:ext cx="1340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B399BFC-A638-304F-B34E-7BCCA0498C38}"/>
              </a:ext>
            </a:extLst>
          </p:cNvPr>
          <p:cNvSpPr txBox="1"/>
          <p:nvPr/>
        </p:nvSpPr>
        <p:spPr>
          <a:xfrm>
            <a:off x="4730456" y="3114303"/>
            <a:ext cx="1381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ggf. unabhängig von der Fragestellung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2E58EE9-6B0C-8C4E-BD6F-DE8A1874607E}"/>
              </a:ext>
            </a:extLst>
          </p:cNvPr>
          <p:cNvSpPr txBox="1"/>
          <p:nvPr/>
        </p:nvSpPr>
        <p:spPr>
          <a:xfrm>
            <a:off x="6348622" y="3114303"/>
            <a:ext cx="1302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CB1151C2-5551-0D4B-B921-A09CB04955D7}"/>
              </a:ext>
            </a:extLst>
          </p:cNvPr>
          <p:cNvSpPr/>
          <p:nvPr/>
        </p:nvSpPr>
        <p:spPr>
          <a:xfrm>
            <a:off x="43022" y="3989324"/>
            <a:ext cx="39263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angelehnt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an das CRISP-DM Modell)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3804E491-407A-C84C-9041-BDB7D9FED9A4}"/>
              </a:ext>
            </a:extLst>
          </p:cNvPr>
          <p:cNvSpPr/>
          <p:nvPr/>
        </p:nvSpPr>
        <p:spPr>
          <a:xfrm>
            <a:off x="7987491" y="2242027"/>
            <a:ext cx="1046778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Ergebnisse präsentieren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9DE30C1-A797-9841-AF43-818F9F99F461}"/>
              </a:ext>
            </a:extLst>
          </p:cNvPr>
          <p:cNvSpPr txBox="1"/>
          <p:nvPr/>
        </p:nvSpPr>
        <p:spPr bwMode="auto">
          <a:xfrm>
            <a:off x="8886092" y="5650520"/>
            <a:ext cx="0" cy="0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B774CB91-4F2D-8343-BC27-A58D2BF2E3FD}"/>
              </a:ext>
            </a:extLst>
          </p:cNvPr>
          <p:cNvCxnSpPr>
            <a:cxnSpLocks/>
            <a:stCxn id="14" idx="3"/>
            <a:endCxn id="81" idx="1"/>
          </p:cNvCxnSpPr>
          <p:nvPr/>
        </p:nvCxnSpPr>
        <p:spPr>
          <a:xfrm>
            <a:off x="7552090" y="2541438"/>
            <a:ext cx="435401" cy="582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>
            <a:extLst>
              <a:ext uri="{FF2B5EF4-FFF2-40B4-BE49-F238E27FC236}">
                <a16:creationId xmlns:a16="http://schemas.microsoft.com/office/drawing/2014/main" id="{97040DFD-8410-3B44-8553-D7F6549C5A46}"/>
              </a:ext>
            </a:extLst>
          </p:cNvPr>
          <p:cNvSpPr/>
          <p:nvPr/>
        </p:nvSpPr>
        <p:spPr>
          <a:xfrm>
            <a:off x="46717" y="1847980"/>
            <a:ext cx="9046167" cy="213923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6D32AA79-EAAA-924B-BD1F-6D37E6FCC800}"/>
              </a:ext>
            </a:extLst>
          </p:cNvPr>
          <p:cNvSpPr txBox="1"/>
          <p:nvPr/>
        </p:nvSpPr>
        <p:spPr>
          <a:xfrm>
            <a:off x="23310" y="1589483"/>
            <a:ext cx="2489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Data Science &amp; Analytics Prozess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8C1C1D59-A8E8-8148-81E9-A957F61FBB6D}"/>
              </a:ext>
            </a:extLst>
          </p:cNvPr>
          <p:cNvSpPr txBox="1"/>
          <p:nvPr/>
        </p:nvSpPr>
        <p:spPr>
          <a:xfrm>
            <a:off x="53871" y="3111925"/>
            <a:ext cx="12786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Datenquelle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33CCDC98-1F0B-9745-A8EA-AE38805793C2}"/>
              </a:ext>
            </a:extLst>
          </p:cNvPr>
          <p:cNvSpPr txBox="1"/>
          <p:nvPr/>
        </p:nvSpPr>
        <p:spPr>
          <a:xfrm>
            <a:off x="7861491" y="3111631"/>
            <a:ext cx="12982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latin typeface="+mn-lt"/>
                <a:cs typeface="Arial" panose="020B0604020202020204" pitchFamily="34" charset="0"/>
              </a:rPr>
              <a:t>Kommunikation der Antwort an Stakeholder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4604E576-C57B-434F-A918-2F197A8F4A29}"/>
              </a:ext>
            </a:extLst>
          </p:cNvPr>
          <p:cNvSpPr/>
          <p:nvPr/>
        </p:nvSpPr>
        <p:spPr>
          <a:xfrm>
            <a:off x="7807788" y="2966781"/>
            <a:ext cx="1278615" cy="78903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DAF0F8-9D76-7D47-B3FC-7E8B112C2C9D}"/>
              </a:ext>
            </a:extLst>
          </p:cNvPr>
          <p:cNvSpPr/>
          <p:nvPr/>
        </p:nvSpPr>
        <p:spPr>
          <a:xfrm>
            <a:off x="1543323" y="212895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1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E0290A9-FE9F-9845-92B1-3CAC00B718EE}"/>
              </a:ext>
            </a:extLst>
          </p:cNvPr>
          <p:cNvSpPr/>
          <p:nvPr/>
        </p:nvSpPr>
        <p:spPr>
          <a:xfrm>
            <a:off x="3124395" y="212895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2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A5BD519-D5CE-7A44-98C9-64AEE30E713D}"/>
              </a:ext>
            </a:extLst>
          </p:cNvPr>
          <p:cNvSpPr/>
          <p:nvPr/>
        </p:nvSpPr>
        <p:spPr>
          <a:xfrm>
            <a:off x="54737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0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F8A6110-981E-204E-BAEA-6D46A1E87ADB}"/>
              </a:ext>
            </a:extLst>
          </p:cNvPr>
          <p:cNvSpPr/>
          <p:nvPr/>
        </p:nvSpPr>
        <p:spPr>
          <a:xfrm>
            <a:off x="1332486" y="2428222"/>
            <a:ext cx="307348" cy="276999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C8D15907-2DF6-3B4A-B7E0-CF8ECA9D9435}"/>
              </a:ext>
            </a:extLst>
          </p:cNvPr>
          <p:cNvSpPr/>
          <p:nvPr/>
        </p:nvSpPr>
        <p:spPr>
          <a:xfrm>
            <a:off x="53132" y="2063903"/>
            <a:ext cx="1278615" cy="140434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0C6A66-CCD3-294E-B2B5-21A8EBE59A28}"/>
              </a:ext>
            </a:extLst>
          </p:cNvPr>
          <p:cNvSpPr/>
          <p:nvPr/>
        </p:nvSpPr>
        <p:spPr>
          <a:xfrm>
            <a:off x="4730456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3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79F036-D5A8-274F-B13A-CEF017EE7CC7}"/>
              </a:ext>
            </a:extLst>
          </p:cNvPr>
          <p:cNvSpPr/>
          <p:nvPr/>
        </p:nvSpPr>
        <p:spPr>
          <a:xfrm>
            <a:off x="6348622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4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6FEFB4F-B860-F443-8DBD-E612BF8E47E6}"/>
              </a:ext>
            </a:extLst>
          </p:cNvPr>
          <p:cNvSpPr/>
          <p:nvPr/>
        </p:nvSpPr>
        <p:spPr>
          <a:xfrm>
            <a:off x="7861491" y="2127750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5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274A507-E9DE-1C49-B963-DBC142F4A169}"/>
              </a:ext>
            </a:extLst>
          </p:cNvPr>
          <p:cNvSpPr/>
          <p:nvPr/>
        </p:nvSpPr>
        <p:spPr>
          <a:xfrm>
            <a:off x="7555107" y="2040359"/>
            <a:ext cx="1500197" cy="914801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lese ich Daten ein?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4019B5AB-2464-2049-93F0-70EA2F9A3342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einlesen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887B61-BBF4-8F4F-8398-59193D63AD04}"/>
              </a:ext>
            </a:extLst>
          </p:cNvPr>
          <p:cNvSpPr txBox="1"/>
          <p:nvPr/>
        </p:nvSpPr>
        <p:spPr>
          <a:xfrm>
            <a:off x="7180122" y="2800869"/>
            <a:ext cx="17216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vom PC </a:t>
            </a:r>
            <a:br>
              <a:rPr lang="de-DE" sz="1000" dirty="0">
                <a:latin typeface="+mn-lt"/>
                <a:cs typeface="Arial" panose="020B0604020202020204" pitchFamily="34" charset="0"/>
              </a:rPr>
            </a:br>
            <a:r>
              <a:rPr lang="de-DE" sz="1000" dirty="0">
                <a:latin typeface="+mn-lt"/>
                <a:cs typeface="Arial" panose="020B0604020202020204" pitchFamily="34" charset="0"/>
              </a:rPr>
              <a:t>(oder anderer Quelle)) </a:t>
            </a:r>
            <a:br>
              <a:rPr lang="de-DE" sz="1000" dirty="0">
                <a:latin typeface="+mn-lt"/>
                <a:cs typeface="Arial" panose="020B0604020202020204" pitchFamily="34" charset="0"/>
              </a:rPr>
            </a:br>
            <a:r>
              <a:rPr lang="de-DE" sz="1000" dirty="0">
                <a:latin typeface="+mn-lt"/>
                <a:cs typeface="Arial" panose="020B0604020202020204" pitchFamily="34" charset="0"/>
              </a:rPr>
              <a:t>in R einlesen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5803AA8-DA35-B149-BE03-35E758C96DDE}"/>
              </a:ext>
            </a:extLst>
          </p:cNvPr>
          <p:cNvSpPr txBox="1"/>
          <p:nvPr/>
        </p:nvSpPr>
        <p:spPr>
          <a:xfrm>
            <a:off x="7180122" y="2241616"/>
            <a:ext cx="1721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Daten für die Bearbeitung bereitstellen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23FE972F-83F1-EE41-A4D1-47B4022B6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971550"/>
            <a:ext cx="8315181" cy="53774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Um Daten zu bearbeiten müssen wir sie in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einlesen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Meistens als .</a:t>
            </a:r>
            <a:r>
              <a:rPr lang="de-DE" sz="1600" dirty="0" err="1"/>
              <a:t>csv</a:t>
            </a:r>
            <a:r>
              <a:rPr lang="de-DE" sz="1600" dirty="0"/>
              <a:t>-Datei (</a:t>
            </a:r>
            <a:r>
              <a:rPr lang="de-DE" sz="1600" dirty="0" err="1"/>
              <a:t>csv</a:t>
            </a:r>
            <a:r>
              <a:rPr lang="de-DE" sz="1600" dirty="0"/>
              <a:t> = „</a:t>
            </a:r>
            <a:r>
              <a:rPr lang="de-DE" sz="1600" u="sng" dirty="0" err="1"/>
              <a:t>c</a:t>
            </a:r>
            <a:r>
              <a:rPr lang="de-DE" sz="1600" dirty="0" err="1"/>
              <a:t>omma</a:t>
            </a:r>
            <a:r>
              <a:rPr lang="de-DE" sz="1600" dirty="0"/>
              <a:t> </a:t>
            </a:r>
            <a:r>
              <a:rPr lang="de-DE" sz="1600" u="sng" dirty="0" err="1"/>
              <a:t>s</a:t>
            </a:r>
            <a:r>
              <a:rPr lang="de-DE" sz="1600" dirty="0" err="1"/>
              <a:t>eparated</a:t>
            </a:r>
            <a:r>
              <a:rPr lang="de-DE" sz="1600" dirty="0"/>
              <a:t> </a:t>
            </a:r>
            <a:r>
              <a:rPr lang="de-DE" sz="1600" u="sng" dirty="0" err="1"/>
              <a:t>v</a:t>
            </a:r>
            <a:r>
              <a:rPr lang="de-DE" sz="1600" dirty="0" err="1"/>
              <a:t>alues</a:t>
            </a:r>
            <a:r>
              <a:rPr lang="de-DE" sz="1600" dirty="0"/>
              <a:t>“)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b="0">
                <a:solidFill>
                  <a:schemeClr val="tx1"/>
                </a:solidFill>
              </a:rPr>
              <a:t>Gelegentlich auch aus </a:t>
            </a:r>
            <a:r>
              <a:rPr lang="de-DE" sz="1600" b="0" dirty="0">
                <a:solidFill>
                  <a:schemeClr val="tx1"/>
                </a:solidFill>
              </a:rPr>
              <a:t>.</a:t>
            </a:r>
            <a:r>
              <a:rPr lang="de-DE" sz="1600" b="0" dirty="0" err="1">
                <a:solidFill>
                  <a:schemeClr val="tx1"/>
                </a:solidFill>
              </a:rPr>
              <a:t>xlsx</a:t>
            </a:r>
            <a:r>
              <a:rPr lang="de-DE" sz="1600" dirty="0"/>
              <a:t>-Datei</a:t>
            </a:r>
            <a:endParaRPr lang="de-DE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  <a:cs typeface="Courier New" panose="02070309020205020404" pitchFamily="49" charset="0"/>
              </a:rPr>
              <a:t>Lösungen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Nutzen der </a:t>
            </a:r>
            <a:r>
              <a:rPr lang="de-DE" sz="1600" b="0" dirty="0" err="1">
                <a:solidFill>
                  <a:schemeClr val="tx1"/>
                </a:solidFill>
                <a:cs typeface="Courier New" panose="02070309020205020404" pitchFamily="49" charset="0"/>
              </a:rPr>
              <a:t>RStudio</a:t>
            </a:r>
            <a:r>
              <a:rPr lang="de-DE" sz="1600" b="0" dirty="0">
                <a:solidFill>
                  <a:schemeClr val="tx1"/>
                </a:solidFill>
                <a:cs typeface="Courier New" panose="02070309020205020404" pitchFamily="49" charset="0"/>
              </a:rPr>
              <a:t> IDE</a:t>
            </a:r>
          </a:p>
          <a:p>
            <a:pPr marL="614363" lvl="2" indent="-342900">
              <a:buFont typeface="+mj-lt"/>
              <a:buAutoNum type="arabicPeriod"/>
            </a:pPr>
            <a:r>
              <a:rPr lang="de-DE" sz="1600" dirty="0">
                <a:cs typeface="Courier New" panose="02070309020205020404" pitchFamily="49" charset="0"/>
              </a:rPr>
              <a:t>Nutzen der R-Befehle 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(read.csv2)</a:t>
            </a: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84238" lvl="4" indent="-342900"/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openxlsx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read.xlsx</a:t>
            </a:r>
            <a:endParaRPr lang="de-DE" sz="1400" dirty="0">
              <a:cs typeface="Courier New" panose="02070309020205020404" pitchFamily="49" charset="0"/>
            </a:endParaRPr>
          </a:p>
          <a:p>
            <a:pPr marL="884238" lvl="4" indent="-342900"/>
            <a:endParaRPr lang="de-DE" sz="1400" dirty="0">
              <a:cs typeface="Courier New" panose="02070309020205020404" pitchFamily="49" charset="0"/>
            </a:endParaRPr>
          </a:p>
          <a:p>
            <a:pPr marL="884238" lvl="4" indent="-342900"/>
            <a:endParaRPr lang="de-DE" sz="1400" b="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de-DE" sz="1800" b="0" dirty="0">
              <a:solidFill>
                <a:srgbClr val="679E9B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4436B19-2AF5-BE42-8D79-86CC55D5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A7BB1659-F3A9-DA42-9939-F7B6E5BE5B3C}"/>
              </a:ext>
            </a:extLst>
          </p:cNvPr>
          <p:cNvSpPr/>
          <p:nvPr/>
        </p:nvSpPr>
        <p:spPr>
          <a:xfrm>
            <a:off x="593970" y="5479286"/>
            <a:ext cx="32608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„B1_Daten_einlesen.pdf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4D29AAA-5807-174A-A25A-BD3072709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AAA4836D-88CC-CD44-B1C5-9EEB61F7B720}"/>
              </a:ext>
            </a:extLst>
          </p:cNvPr>
          <p:cNvSpPr/>
          <p:nvPr/>
        </p:nvSpPr>
        <p:spPr>
          <a:xfrm>
            <a:off x="591040" y="6046222"/>
            <a:ext cx="6453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„C0-Base-R.pdf“ (Abschnitt „Reading </a:t>
            </a:r>
            <a:r>
              <a:rPr lang="de-DE" sz="1600" dirty="0" err="1"/>
              <a:t>and</a:t>
            </a:r>
            <a:r>
              <a:rPr lang="de-DE" sz="1600" dirty="0"/>
              <a:t> Writing Data“)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F5F8228-FB70-0B4E-877D-A14DF7B1E7F6}"/>
              </a:ext>
            </a:extLst>
          </p:cNvPr>
          <p:cNvSpPr/>
          <p:nvPr/>
        </p:nvSpPr>
        <p:spPr>
          <a:xfrm>
            <a:off x="7124688" y="1053046"/>
            <a:ext cx="1721639" cy="238181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69AEA2-EBF8-3849-AE8B-FBD7A8873605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1</a:t>
            </a:r>
            <a:endParaRPr lang="de-DE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2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51FCB9D-3739-E941-8477-B9A0AF6A5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Selten sind Daten so, wie wir sie benötigen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Lösung: 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</a:rPr>
              <a:t>mosaic</a:t>
            </a:r>
            <a:r>
              <a:rPr lang="de-DE" sz="1800" b="0" dirty="0">
                <a:solidFill>
                  <a:srgbClr val="679E9B"/>
                </a:solidFill>
                <a:latin typeface="Courier New" panose="02070309020205020404" pitchFamily="49" charset="0"/>
              </a:rPr>
              <a:t> </a:t>
            </a:r>
            <a:r>
              <a:rPr lang="de-DE" sz="1800" b="0" dirty="0">
                <a:solidFill>
                  <a:schemeClr val="tx1"/>
                </a:solidFill>
              </a:rPr>
              <a:t>verwendet </a:t>
            </a:r>
            <a:r>
              <a:rPr lang="de-DE" sz="1800" b="0" dirty="0" err="1">
                <a:solidFill>
                  <a:schemeClr val="tx1"/>
                </a:solidFill>
                <a:latin typeface="Courier New" panose="02070309020205020404" pitchFamily="49" charset="0"/>
              </a:rPr>
              <a:t>dplyr</a:t>
            </a:r>
            <a:r>
              <a:rPr lang="de-DE" sz="1800" b="0" dirty="0">
                <a:solidFill>
                  <a:schemeClr val="tx1"/>
                </a:solidFill>
              </a:rPr>
              <a:t> und bietet viele </a:t>
            </a:r>
            <a:br>
              <a:rPr lang="de-DE" sz="1800" b="0" dirty="0">
                <a:solidFill>
                  <a:schemeClr val="tx1"/>
                </a:solidFill>
              </a:rPr>
            </a:br>
            <a:r>
              <a:rPr lang="de-DE" sz="1800" b="0" dirty="0">
                <a:solidFill>
                  <a:schemeClr val="tx1"/>
                </a:solidFill>
              </a:rPr>
              <a:t>Möglichkeiten Daten zu manipulieren: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Beobachtungen auswählen: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verändern oder neu erzeugen: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r>
              <a:rPr lang="de-DE" sz="1600" dirty="0"/>
              <a:t>Variablen sortieren: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Clr>
                <a:srgbClr val="00998A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262626"/>
                </a:solidFill>
              </a:rPr>
              <a:t>Variablen aggregieren: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  <a:cs typeface="Courier New" panose="02070309020205020404" pitchFamily="49" charset="0"/>
              </a:rPr>
              <a:t> mit 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</a:pP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800" b="0" dirty="0">
              <a:solidFill>
                <a:srgbClr val="679E9B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bereite ich Daten auf?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078F4F-F825-6149-B205-4CB90D1D4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4DA81F3-1359-664E-9DBE-CDC77CB7DF2C}"/>
              </a:ext>
            </a:extLst>
          </p:cNvPr>
          <p:cNvSpPr/>
          <p:nvPr/>
        </p:nvSpPr>
        <p:spPr>
          <a:xfrm>
            <a:off x="593970" y="5479286"/>
            <a:ext cx="3597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„B2_Daten_aufbereiten.pdf“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6C2BCAC-1844-3540-8E54-1568CB2AF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803DE99-BFDA-874F-8CDC-6B4DE6B69846}"/>
              </a:ext>
            </a:extLst>
          </p:cNvPr>
          <p:cNvSpPr/>
          <p:nvPr/>
        </p:nvSpPr>
        <p:spPr>
          <a:xfrm>
            <a:off x="591040" y="6046222"/>
            <a:ext cx="50596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Sheet: „C2-Data-Transformation-with-dplyr.pdf“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D7E52077-CB3A-7A46-A991-10A0A6F61689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aufbereiten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0B308CB-E4D7-844A-A3D1-0CE86113AF10}"/>
              </a:ext>
            </a:extLst>
          </p:cNvPr>
          <p:cNvSpPr txBox="1"/>
          <p:nvPr/>
        </p:nvSpPr>
        <p:spPr>
          <a:xfrm>
            <a:off x="7183842" y="2802251"/>
            <a:ext cx="1656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Variablen aussortieren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Beobachtungen filtern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Fehlende Werte behandeln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aggregieren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cs typeface="Arial" panose="020B0604020202020204" pitchFamily="34" charset="0"/>
              </a:rPr>
              <a:t>Daten sortieren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Ausreißer behandeln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Transformation von variablen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B29710F-551D-9A4E-933D-39183FDB5511}"/>
              </a:ext>
            </a:extLst>
          </p:cNvPr>
          <p:cNvSpPr txBox="1"/>
          <p:nvPr/>
        </p:nvSpPr>
        <p:spPr>
          <a:xfrm>
            <a:off x="7183842" y="2242998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Daten in die Form bringen, mit der ich weiterarbeiten kann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E8FC5A1-EA8F-7E41-95DC-FEF48F5B4D4F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2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3E333B1-F932-BD41-BE7E-F1D683EFC5D1}"/>
              </a:ext>
            </a:extLst>
          </p:cNvPr>
          <p:cNvSpPr/>
          <p:nvPr/>
        </p:nvSpPr>
        <p:spPr>
          <a:xfrm>
            <a:off x="7124688" y="1053046"/>
            <a:ext cx="1721639" cy="331966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67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3D936DE-BD38-0343-BED7-FED9A10BF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Deskriptive Statistiken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b="0" dirty="0" err="1">
                <a:solidFill>
                  <a:schemeClr val="tx1"/>
                </a:solidFill>
              </a:rPr>
              <a:t>Lagemaße</a:t>
            </a:r>
            <a:r>
              <a:rPr lang="de-DE" sz="1600" b="0" dirty="0">
                <a:solidFill>
                  <a:schemeClr val="tx1"/>
                </a:solidFill>
              </a:rPr>
              <a:t>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median()</a:t>
            </a:r>
            <a:endParaRPr lang="de-DE" sz="1600" dirty="0"/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Streuungsmaße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IQR()</a:t>
            </a:r>
            <a:endParaRPr lang="de-DE" sz="16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b="0" dirty="0">
                <a:solidFill>
                  <a:schemeClr val="tx1"/>
                </a:solidFill>
              </a:rPr>
              <a:t>Korrelationsmaße	</a:t>
            </a:r>
            <a:r>
              <a:rPr lang="de-DE" sz="16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de-DE" sz="1600" b="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b="1" dirty="0"/>
              <a:t>Summary</a:t>
            </a:r>
            <a:r>
              <a:rPr lang="de-DE" sz="1600" dirty="0"/>
              <a:t>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Visualisierungen (</a:t>
            </a:r>
            <a:r>
              <a:rPr lang="de-DE" sz="1600" b="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</a:t>
            </a:r>
            <a:r>
              <a:rPr lang="de-DE" sz="1600" b="0" dirty="0">
                <a:solidFill>
                  <a:srgbClr val="262626"/>
                </a:solidFill>
                <a:cs typeface="Courier New" panose="02070309020205020404" pitchFamily="49" charset="0"/>
              </a:rPr>
              <a:t>)</a:t>
            </a:r>
            <a:endParaRPr lang="de-DE" sz="1800" b="0" dirty="0">
              <a:solidFill>
                <a:schemeClr val="tx1"/>
              </a:solidFill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Balkendiagramm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bargraph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Histogramm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 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Boxplot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bwplot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600" dirty="0">
                <a:solidFill>
                  <a:srgbClr val="262626"/>
                </a:solidFill>
              </a:rPr>
              <a:t>: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Streudiagramm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57213" lvl="2" indent="-285750">
              <a:buFont typeface="Arial" panose="020B0604020202020204" pitchFamily="34" charset="0"/>
              <a:buChar char="•"/>
              <a:tabLst>
                <a:tab pos="2352675" algn="l"/>
              </a:tabLst>
            </a:pPr>
            <a:r>
              <a:rPr lang="de-DE" sz="1600" dirty="0">
                <a:solidFill>
                  <a:srgbClr val="262626"/>
                </a:solidFill>
              </a:rPr>
              <a:t>Mosaikplot 	</a:t>
            </a:r>
            <a:r>
              <a:rPr lang="de-DE" sz="1600" dirty="0" err="1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mosaicplot</a:t>
            </a:r>
            <a:r>
              <a:rPr lang="de-DE" sz="16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600" dirty="0">
              <a:solidFill>
                <a:srgbClr val="262626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exploriere ich Daten?</a:t>
            </a: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A0F8386B-AE05-5547-B5D2-13DE2EB29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10194"/>
            <a:ext cx="476738" cy="476738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A8B0990-E9AC-084B-B3C0-CD59EC471A17}"/>
              </a:ext>
            </a:extLst>
          </p:cNvPr>
          <p:cNvSpPr/>
          <p:nvPr/>
        </p:nvSpPr>
        <p:spPr>
          <a:xfrm>
            <a:off x="593970" y="5479286"/>
            <a:ext cx="35846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Aufgabe: „B3_Daten_explorieren.pdf“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E46FDC07-3845-B241-8953-6F42A1884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6006656"/>
            <a:ext cx="417685" cy="417685"/>
          </a:xfrm>
          <a:prstGeom prst="rect">
            <a:avLst/>
          </a:prstGeom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614FA8BA-7D4B-0042-B278-8C8A1451C67D}"/>
              </a:ext>
            </a:extLst>
          </p:cNvPr>
          <p:cNvSpPr/>
          <p:nvPr/>
        </p:nvSpPr>
        <p:spPr>
          <a:xfrm>
            <a:off x="591040" y="6046222"/>
            <a:ext cx="65833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Cheat Sheets: „CS3-Kennzahlen“ &amp; „CS3-Visualisierungen-mit-Mosaic“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39045B34-A37D-9541-AC8F-47859E1EBE3C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explorieren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592C223-44FC-6A44-BDEC-63C4EF4690D0}"/>
              </a:ext>
            </a:extLst>
          </p:cNvPr>
          <p:cNvSpPr txBox="1"/>
          <p:nvPr/>
        </p:nvSpPr>
        <p:spPr>
          <a:xfrm>
            <a:off x="7183842" y="2800869"/>
            <a:ext cx="1656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Beschreibende Statistiken berechnen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Daten visualisieren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Verteilung der Variablen beschreiben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55CA5F8-5C3E-0C4B-9B22-FB3DAA880453}"/>
              </a:ext>
            </a:extLst>
          </p:cNvPr>
          <p:cNvSpPr txBox="1"/>
          <p:nvPr/>
        </p:nvSpPr>
        <p:spPr>
          <a:xfrm>
            <a:off x="7183842" y="2241616"/>
            <a:ext cx="1656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Eigenschaften der Daten untersuchen, unabhängig von der Fragestellung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76D3ED-EE36-FC45-B072-792E3AF04BB9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3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DF1CF27-C8C5-9348-9299-9CFE884DAB93}"/>
              </a:ext>
            </a:extLst>
          </p:cNvPr>
          <p:cNvSpPr/>
          <p:nvPr/>
        </p:nvSpPr>
        <p:spPr>
          <a:xfrm>
            <a:off x="7124688" y="1058123"/>
            <a:ext cx="1721639" cy="27636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07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modelliere ich Daten?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A49DE44-4155-7D43-9FD9-3C2D25812FD2}"/>
              </a:ext>
            </a:extLst>
          </p:cNvPr>
          <p:cNvSpPr/>
          <p:nvPr/>
        </p:nvSpPr>
        <p:spPr>
          <a:xfrm>
            <a:off x="7428167" y="1357618"/>
            <a:ext cx="1088594" cy="610477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 modellieren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F59C710-7DC9-C54E-925F-DA9EDF691D13}"/>
              </a:ext>
            </a:extLst>
          </p:cNvPr>
          <p:cNvSpPr txBox="1"/>
          <p:nvPr/>
        </p:nvSpPr>
        <p:spPr>
          <a:xfrm>
            <a:off x="7214690" y="2794975"/>
            <a:ext cx="1656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Statistische Hypothesentests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latin typeface="+mn-lt"/>
                <a:cs typeface="Arial" panose="020B0604020202020204" pitchFamily="34" charset="0"/>
              </a:rPr>
              <a:t>Lineare Regressionsanalyse</a:t>
            </a:r>
          </a:p>
          <a:p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D5B4C68-F8D4-F44B-BC06-C044D2E0E576}"/>
              </a:ext>
            </a:extLst>
          </p:cNvPr>
          <p:cNvSpPr txBox="1"/>
          <p:nvPr/>
        </p:nvSpPr>
        <p:spPr>
          <a:xfrm>
            <a:off x="7214689" y="2235722"/>
            <a:ext cx="1656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cs typeface="Arial" panose="020B0604020202020204" pitchFamily="34" charset="0"/>
              </a:rPr>
              <a:t>Beantwortung der Forschungsfrage</a:t>
            </a:r>
            <a:endParaRPr lang="de-DE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A11485-B34C-204B-B5A0-1D5EF5A9A807}"/>
              </a:ext>
            </a:extLst>
          </p:cNvPr>
          <p:cNvSpPr/>
          <p:nvPr/>
        </p:nvSpPr>
        <p:spPr>
          <a:xfrm>
            <a:off x="7302167" y="1231618"/>
            <a:ext cx="251999" cy="251999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4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152320F-9841-164F-AE04-C910D5807B0D}"/>
              </a:ext>
            </a:extLst>
          </p:cNvPr>
          <p:cNvSpPr/>
          <p:nvPr/>
        </p:nvSpPr>
        <p:spPr>
          <a:xfrm>
            <a:off x="7124688" y="1058123"/>
            <a:ext cx="1721639" cy="259862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37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96F052-440A-4FB6-B9CE-A5A69D0D4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D27A-2C73-40CC-B920-8F1FB72E52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66FB0A-1740-480E-8D17-7FE7530E65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 err="1"/>
              <a:t>WiSe</a:t>
            </a:r>
            <a:r>
              <a:rPr lang="de-DE" b="1" dirty="0"/>
              <a:t>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499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Dr. Sven Thies</a:t>
            </a:r>
          </a:p>
        </p:txBody>
      </p:sp>
      <p:sp>
        <p:nvSpPr>
          <p:cNvPr id="10" name="Inhaltsplatzhalter 5"/>
          <p:cNvSpPr txBox="1">
            <a:spLocks/>
          </p:cNvSpPr>
          <p:nvPr/>
        </p:nvSpPr>
        <p:spPr bwMode="auto">
          <a:xfrm>
            <a:off x="4103158" y="1381125"/>
            <a:ext cx="4283606" cy="51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1 (2009 - 2014):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/>
              <a:t>Studium der Betriebswirtschaftslehre an der Universität Bremen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+mj-lt"/>
              </a:rPr>
              <a:t>Station 2 (2014 - 2017): </a:t>
            </a:r>
            <a:br>
              <a:rPr lang="de-DE" sz="1400" kern="0" dirty="0">
                <a:latin typeface="+mj-lt"/>
              </a:rPr>
            </a:br>
            <a:r>
              <a:rPr lang="de-DE" sz="1400" kern="0" dirty="0">
                <a:latin typeface="+mn-lt"/>
              </a:rPr>
              <a:t>Promotion an </a:t>
            </a:r>
            <a:r>
              <a:rPr lang="de-DE" sz="1400" kern="0" dirty="0"/>
              <a:t>der Universität Bremen im Bereich der angewandten Finanzmarktstatistik</a:t>
            </a:r>
            <a:endParaRPr lang="de-DE" sz="1400" kern="0" dirty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/>
              <a:t>Station 3 (2017 - heute): </a:t>
            </a:r>
            <a:br>
              <a:rPr lang="de-DE" sz="1400" kern="0" dirty="0"/>
            </a:br>
            <a:r>
              <a:rPr lang="de-DE" sz="1400" kern="0" dirty="0"/>
              <a:t>Data Scientist bei Traum-Ferienwohnungen GmbH</a:t>
            </a:r>
          </a:p>
          <a:p>
            <a:pPr marL="342900" lvl="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>
                <a:solidFill>
                  <a:srgbClr val="717D87"/>
                </a:solidFill>
              </a:rPr>
              <a:t>	- Datenaufbereitung &amp; -visualisierung</a:t>
            </a:r>
            <a:endParaRPr lang="de-DE" sz="1300" kern="0" dirty="0">
              <a:solidFill>
                <a:srgbClr val="262626"/>
              </a:solidFill>
            </a:endParaRP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/>
              <a:t>	</a:t>
            </a:r>
            <a:r>
              <a:rPr lang="de-DE" sz="1300" kern="0" dirty="0">
                <a:solidFill>
                  <a:schemeClr val="tx2"/>
                </a:solidFill>
              </a:rPr>
              <a:t>- A/B-</a:t>
            </a:r>
            <a:r>
              <a:rPr lang="de-DE" sz="1300" kern="0" dirty="0" err="1">
                <a:solidFill>
                  <a:schemeClr val="tx2"/>
                </a:solidFill>
              </a:rPr>
              <a:t>Testing</a:t>
            </a:r>
            <a:r>
              <a:rPr lang="de-DE" sz="1300" kern="0" dirty="0">
                <a:solidFill>
                  <a:schemeClr val="tx2"/>
                </a:solidFill>
              </a:rPr>
              <a:t> (Hypothesentests auf Webseiten)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300" kern="0" dirty="0"/>
              <a:t>	</a:t>
            </a:r>
            <a:r>
              <a:rPr lang="de-DE" sz="1300" kern="0" dirty="0">
                <a:solidFill>
                  <a:schemeClr val="tx2"/>
                </a:solidFill>
              </a:rPr>
              <a:t>- Statistische Modellierung, </a:t>
            </a:r>
            <a:r>
              <a:rPr lang="de-DE" sz="1300" kern="0" dirty="0" err="1">
                <a:solidFill>
                  <a:schemeClr val="tx2"/>
                </a:solidFill>
              </a:rPr>
              <a:t>Machine</a:t>
            </a:r>
            <a:r>
              <a:rPr lang="de-DE" sz="1300" kern="0" dirty="0">
                <a:solidFill>
                  <a:schemeClr val="tx2"/>
                </a:solidFill>
              </a:rPr>
              <a:t> Learning &amp; AI</a:t>
            </a:r>
          </a:p>
          <a:p>
            <a:pPr marL="34290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3A092"/>
              </a:buClr>
            </a:pPr>
            <a:endParaRPr lang="de-DE" sz="1400" kern="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kern="0" dirty="0">
                <a:solidFill>
                  <a:schemeClr val="accent1"/>
                </a:solidFill>
              </a:rPr>
              <a:t>An der Hochschule seit 2016</a:t>
            </a:r>
          </a:p>
          <a:p>
            <a:pPr marL="323850" indent="-296863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</a:pPr>
            <a:r>
              <a:rPr lang="de-DE" sz="1400" b="1" kern="0" dirty="0">
                <a:latin typeface="Arial"/>
              </a:rPr>
              <a:t>Vorlesungen</a:t>
            </a:r>
            <a:endParaRPr lang="de-DE" sz="1400" kern="0" dirty="0">
              <a:latin typeface="Arial"/>
            </a:endParaRPr>
          </a:p>
          <a:p>
            <a:pPr marL="323850" indent="-296863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Wissenschaftliche Methodik (</a:t>
            </a:r>
            <a:r>
              <a:rPr lang="de-DE" sz="1400" kern="0" dirty="0" err="1"/>
              <a:t>SoSe</a:t>
            </a:r>
            <a:r>
              <a:rPr lang="de-DE" sz="1400" kern="0" dirty="0"/>
              <a:t> 16)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Quantitative </a:t>
            </a:r>
            <a:r>
              <a:rPr lang="de-DE" sz="1400" kern="0" dirty="0" err="1"/>
              <a:t>Finance</a:t>
            </a:r>
            <a:r>
              <a:rPr lang="de-DE" sz="1400" kern="0" dirty="0"/>
              <a:t> (</a:t>
            </a:r>
            <a:r>
              <a:rPr lang="de-DE" sz="1400" kern="0" dirty="0" err="1"/>
              <a:t>WiSe</a:t>
            </a:r>
            <a:r>
              <a:rPr lang="de-DE" sz="1400" kern="0" dirty="0"/>
              <a:t> 16/17)</a:t>
            </a:r>
          </a:p>
          <a:p>
            <a:pPr marL="323850" lvl="1" indent="-323850">
              <a:spcBef>
                <a:spcPts val="600"/>
              </a:spcBef>
              <a:spcAft>
                <a:spcPts val="0"/>
              </a:spcAft>
              <a:buClr>
                <a:srgbClr val="23A092"/>
              </a:buClr>
            </a:pPr>
            <a:r>
              <a:rPr lang="de-DE" sz="1400" kern="0" dirty="0"/>
              <a:t>	Personalforschung (</a:t>
            </a:r>
            <a:r>
              <a:rPr lang="de-DE" sz="1400" kern="0" dirty="0" err="1"/>
              <a:t>SoSe</a:t>
            </a:r>
            <a:r>
              <a:rPr lang="de-DE" sz="1400" kern="0" dirty="0"/>
              <a:t> 17)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Char char="§"/>
            </a:pPr>
            <a:endParaRPr lang="de-DE" sz="1800" kern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1" name="Grafik 20" descr="Passbild_Platzhal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029" y="1145286"/>
            <a:ext cx="1267967" cy="163372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bg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00000"/>
            </a:camera>
            <a:lightRig rig="twoPt" dir="t">
              <a:rot lat="0" lon="0" rev="7200000"/>
            </a:lightRig>
          </a:scene3d>
          <a:sp3d contourW="12700">
            <a:bevelT w="12700" h="12700"/>
            <a:contourClr>
              <a:srgbClr val="969696"/>
            </a:contourClr>
          </a:sp3d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6" y="3892940"/>
            <a:ext cx="4787844" cy="2965060"/>
          </a:xfrm>
          <a:prstGeom prst="rect">
            <a:avLst/>
          </a:prstGeom>
          <a:noFill/>
        </p:spPr>
      </p:pic>
      <p:sp>
        <p:nvSpPr>
          <p:cNvPr id="25" name="Rechteck 24"/>
          <p:cNvSpPr/>
          <p:nvPr/>
        </p:nvSpPr>
        <p:spPr>
          <a:xfrm>
            <a:off x="4117662" y="985838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kern="0" dirty="0">
                <a:solidFill>
                  <a:schemeClr val="accent1"/>
                </a:solidFill>
                <a:latin typeface="Arial"/>
              </a:rPr>
              <a:t>Kurzvita</a:t>
            </a:r>
            <a:endParaRPr lang="de-DE" sz="2800" dirty="0">
              <a:solidFill>
                <a:schemeClr val="accent1"/>
              </a:solidFill>
            </a:endParaRPr>
          </a:p>
        </p:txBody>
      </p:sp>
      <p:sp>
        <p:nvSpPr>
          <p:cNvPr id="18" name="Freihandform 17"/>
          <p:cNvSpPr/>
          <p:nvPr/>
        </p:nvSpPr>
        <p:spPr>
          <a:xfrm rot="20940000">
            <a:off x="494421" y="4333418"/>
            <a:ext cx="2982864" cy="1907347"/>
          </a:xfrm>
          <a:custGeom>
            <a:avLst/>
            <a:gdLst>
              <a:gd name="connsiteX0" fmla="*/ 0 w 3114000"/>
              <a:gd name="connsiteY0" fmla="*/ 0 h 1998000"/>
              <a:gd name="connsiteX1" fmla="*/ 3114000 w 3114000"/>
              <a:gd name="connsiteY1" fmla="*/ 0 h 1998000"/>
              <a:gd name="connsiteX2" fmla="*/ 3114000 w 3114000"/>
              <a:gd name="connsiteY2" fmla="*/ 1998000 h 1998000"/>
              <a:gd name="connsiteX3" fmla="*/ 0 w 3114000"/>
              <a:gd name="connsiteY3" fmla="*/ 1998000 h 1998000"/>
              <a:gd name="connsiteX4" fmla="*/ 0 w 3114000"/>
              <a:gd name="connsiteY4" fmla="*/ 0 h 1998000"/>
              <a:gd name="connsiteX0" fmla="*/ 1142 w 3115142"/>
              <a:gd name="connsiteY0" fmla="*/ 0 h 1998000"/>
              <a:gd name="connsiteX1" fmla="*/ 3115142 w 3115142"/>
              <a:gd name="connsiteY1" fmla="*/ 0 h 1998000"/>
              <a:gd name="connsiteX2" fmla="*/ 3115142 w 3115142"/>
              <a:gd name="connsiteY2" fmla="*/ 1998000 h 1998000"/>
              <a:gd name="connsiteX3" fmla="*/ 1142 w 3115142"/>
              <a:gd name="connsiteY3" fmla="*/ 1998000 h 1998000"/>
              <a:gd name="connsiteX4" fmla="*/ 0 w 3115142"/>
              <a:gd name="connsiteY4" fmla="*/ 724427 h 1998000"/>
              <a:gd name="connsiteX5" fmla="*/ 1142 w 3115142"/>
              <a:gd name="connsiteY5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519331 w 3633331"/>
              <a:gd name="connsiteY0" fmla="*/ 0 h 1998000"/>
              <a:gd name="connsiteX1" fmla="*/ 3633331 w 3633331"/>
              <a:gd name="connsiteY1" fmla="*/ 0 h 1998000"/>
              <a:gd name="connsiteX2" fmla="*/ 3633331 w 3633331"/>
              <a:gd name="connsiteY2" fmla="*/ 1998000 h 1998000"/>
              <a:gd name="connsiteX3" fmla="*/ 519331 w 3633331"/>
              <a:gd name="connsiteY3" fmla="*/ 1998000 h 1998000"/>
              <a:gd name="connsiteX4" fmla="*/ 517342 w 3633331"/>
              <a:gd name="connsiteY4" fmla="*/ 1028298 h 1998000"/>
              <a:gd name="connsiteX5" fmla="*/ 518189 w 3633331"/>
              <a:gd name="connsiteY5" fmla="*/ 724427 h 1998000"/>
              <a:gd name="connsiteX6" fmla="*/ 519331 w 3633331"/>
              <a:gd name="connsiteY6" fmla="*/ 0 h 1998000"/>
              <a:gd name="connsiteX0" fmla="*/ 38564 w 3152564"/>
              <a:gd name="connsiteY0" fmla="*/ 0 h 1998000"/>
              <a:gd name="connsiteX1" fmla="*/ 3152564 w 3152564"/>
              <a:gd name="connsiteY1" fmla="*/ 0 h 1998000"/>
              <a:gd name="connsiteX2" fmla="*/ 3152564 w 3152564"/>
              <a:gd name="connsiteY2" fmla="*/ 1998000 h 1998000"/>
              <a:gd name="connsiteX3" fmla="*/ 38564 w 3152564"/>
              <a:gd name="connsiteY3" fmla="*/ 1998000 h 1998000"/>
              <a:gd name="connsiteX4" fmla="*/ 36575 w 3152564"/>
              <a:gd name="connsiteY4" fmla="*/ 1028298 h 1998000"/>
              <a:gd name="connsiteX5" fmla="*/ 37422 w 3152564"/>
              <a:gd name="connsiteY5" fmla="*/ 724427 h 1998000"/>
              <a:gd name="connsiteX6" fmla="*/ 38564 w 3152564"/>
              <a:gd name="connsiteY6" fmla="*/ 0 h 1998000"/>
              <a:gd name="connsiteX0" fmla="*/ 5059 w 3119059"/>
              <a:gd name="connsiteY0" fmla="*/ 0 h 1998000"/>
              <a:gd name="connsiteX1" fmla="*/ 3119059 w 3119059"/>
              <a:gd name="connsiteY1" fmla="*/ 0 h 1998000"/>
              <a:gd name="connsiteX2" fmla="*/ 3119059 w 3119059"/>
              <a:gd name="connsiteY2" fmla="*/ 1998000 h 1998000"/>
              <a:gd name="connsiteX3" fmla="*/ 5059 w 3119059"/>
              <a:gd name="connsiteY3" fmla="*/ 1998000 h 1998000"/>
              <a:gd name="connsiteX4" fmla="*/ 3070 w 3119059"/>
              <a:gd name="connsiteY4" fmla="*/ 1028298 h 1998000"/>
              <a:gd name="connsiteX5" fmla="*/ 3917 w 3119059"/>
              <a:gd name="connsiteY5" fmla="*/ 724427 h 1998000"/>
              <a:gd name="connsiteX6" fmla="*/ 5059 w 3119059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0912"/>
              <a:gd name="connsiteY0" fmla="*/ 0 h 1998000"/>
              <a:gd name="connsiteX1" fmla="*/ 3120912 w 3120912"/>
              <a:gd name="connsiteY1" fmla="*/ 0 h 1998000"/>
              <a:gd name="connsiteX2" fmla="*/ 3120912 w 3120912"/>
              <a:gd name="connsiteY2" fmla="*/ 1998000 h 1998000"/>
              <a:gd name="connsiteX3" fmla="*/ 6912 w 3120912"/>
              <a:gd name="connsiteY3" fmla="*/ 1998000 h 1998000"/>
              <a:gd name="connsiteX4" fmla="*/ 0 w 3120912"/>
              <a:gd name="connsiteY4" fmla="*/ 1070525 h 1998000"/>
              <a:gd name="connsiteX5" fmla="*/ 5770 w 3120912"/>
              <a:gd name="connsiteY5" fmla="*/ 724427 h 1998000"/>
              <a:gd name="connsiteX6" fmla="*/ 6912 w 3120912"/>
              <a:gd name="connsiteY6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0912 w 3124635"/>
              <a:gd name="connsiteY3" fmla="*/ 1998000 h 1998000"/>
              <a:gd name="connsiteX4" fmla="*/ 6912 w 3124635"/>
              <a:gd name="connsiteY4" fmla="*/ 1998000 h 1998000"/>
              <a:gd name="connsiteX5" fmla="*/ 0 w 3124635"/>
              <a:gd name="connsiteY5" fmla="*/ 1070525 h 1998000"/>
              <a:gd name="connsiteX6" fmla="*/ 5770 w 3124635"/>
              <a:gd name="connsiteY6" fmla="*/ 724427 h 1998000"/>
              <a:gd name="connsiteX7" fmla="*/ 6912 w 3124635"/>
              <a:gd name="connsiteY7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  <a:gd name="connsiteX0" fmla="*/ 6912 w 3124635"/>
              <a:gd name="connsiteY0" fmla="*/ 0 h 1998000"/>
              <a:gd name="connsiteX1" fmla="*/ 3120912 w 3124635"/>
              <a:gd name="connsiteY1" fmla="*/ 0 h 1998000"/>
              <a:gd name="connsiteX2" fmla="*/ 3124635 w 3124635"/>
              <a:gd name="connsiteY2" fmla="*/ 844700 h 1998000"/>
              <a:gd name="connsiteX3" fmla="*/ 3123174 w 3124635"/>
              <a:gd name="connsiteY3" fmla="*/ 1351412 h 1998000"/>
              <a:gd name="connsiteX4" fmla="*/ 3120912 w 3124635"/>
              <a:gd name="connsiteY4" fmla="*/ 1998000 h 1998000"/>
              <a:gd name="connsiteX5" fmla="*/ 6912 w 3124635"/>
              <a:gd name="connsiteY5" fmla="*/ 1998000 h 1998000"/>
              <a:gd name="connsiteX6" fmla="*/ 0 w 3124635"/>
              <a:gd name="connsiteY6" fmla="*/ 1070525 h 1998000"/>
              <a:gd name="connsiteX7" fmla="*/ 5770 w 3124635"/>
              <a:gd name="connsiteY7" fmla="*/ 724427 h 1998000"/>
              <a:gd name="connsiteX8" fmla="*/ 6912 w 3124635"/>
              <a:gd name="connsiteY8" fmla="*/ 0 h 19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4635" h="1998000">
                <a:moveTo>
                  <a:pt x="6912" y="0"/>
                </a:moveTo>
                <a:lnTo>
                  <a:pt x="3120912" y="0"/>
                </a:lnTo>
                <a:lnTo>
                  <a:pt x="3124635" y="844700"/>
                </a:lnTo>
                <a:cubicBezTo>
                  <a:pt x="3080783" y="948623"/>
                  <a:pt x="3083140" y="1187267"/>
                  <a:pt x="3123174" y="1351412"/>
                </a:cubicBezTo>
                <a:lnTo>
                  <a:pt x="3120912" y="1998000"/>
                </a:lnTo>
                <a:lnTo>
                  <a:pt x="6912" y="1998000"/>
                </a:lnTo>
                <a:cubicBezTo>
                  <a:pt x="1853" y="1814551"/>
                  <a:pt x="190" y="1282787"/>
                  <a:pt x="0" y="1070525"/>
                </a:cubicBezTo>
                <a:cubicBezTo>
                  <a:pt x="21194" y="933754"/>
                  <a:pt x="85035" y="793630"/>
                  <a:pt x="5770" y="724427"/>
                </a:cubicBezTo>
                <a:cubicBezTo>
                  <a:pt x="6151" y="482951"/>
                  <a:pt x="6531" y="241476"/>
                  <a:pt x="69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00998A"/>
              </a:solidFill>
              <a:latin typeface="Arial" pitchFamily="34" charset="0"/>
              <a:cs typeface="Arial" pitchFamily="34" charset="0"/>
            </a:endParaRP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Dr.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800" b="1" dirty="0">
                <a:solidFill>
                  <a:srgbClr val="00998A"/>
                </a:solidFill>
                <a:latin typeface="Arial" pitchFamily="34" charset="0"/>
                <a:cs typeface="Arial" pitchFamily="34" charset="0"/>
              </a:rPr>
              <a:t>Sven Thies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b="1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Data Scientist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b="1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Traum-Ferienwohnungen GmbH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An der Reeperbahn 6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DE - 28217 Bremen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+49 421 146 29 683</a:t>
            </a:r>
          </a:p>
          <a:p>
            <a:pPr marL="715963" lvl="0" fontAlgn="base">
              <a:spcBef>
                <a:spcPct val="0"/>
              </a:spcBef>
              <a:spcAft>
                <a:spcPct val="0"/>
              </a:spcAft>
            </a:pP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4"/>
              </a:rPr>
              <a:t>sven_thies@web.de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5"/>
              </a:rPr>
              <a:t>https://www.traum-ferienwohnungen.de/</a:t>
            </a:r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715963" lvl="0"/>
            <a:r>
              <a:rPr lang="de-DE" sz="600" dirty="0">
                <a:solidFill>
                  <a:srgbClr val="262626"/>
                </a:solidFill>
                <a:latin typeface="Arial" pitchFamily="34" charset="0"/>
                <a:cs typeface="Arial" pitchFamily="34" charset="0"/>
                <a:hlinkClick r:id="rId6"/>
              </a:rPr>
              <a:t>https://new-work.traum-ferienwohnungen.de/</a:t>
            </a:r>
            <a:endParaRPr lang="de-DE" sz="600" dirty="0">
              <a:solidFill>
                <a:srgbClr val="26262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Grafik 18" descr="FOM_Logo_RGB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940000">
            <a:off x="806007" y="4657420"/>
            <a:ext cx="378034" cy="37803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92B5743-F3C3-744A-A99D-0F743BA8A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125" y="3039855"/>
            <a:ext cx="1519575" cy="4975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75BBA7-A934-1E42-8528-F87C3C0373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1132" r="23932" b="10292"/>
          <a:stretch/>
        </p:blipFill>
        <p:spPr>
          <a:xfrm rot="21296408">
            <a:off x="214693" y="1129107"/>
            <a:ext cx="1303421" cy="16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4FA571E-EE25-7D41-90BE-DAF6CC5C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5277584"/>
            <a:ext cx="8315181" cy="1071457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(A) Zu diesem Abschnitt gibt es Aufgaben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1200" b="0" dirty="0">
                <a:solidFill>
                  <a:schemeClr val="tx1"/>
                </a:solidFill>
              </a:rPr>
              <a:t>(C) Zu diesem Abschnitt gibt es ein Cheat Sheet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8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754413"/>
              </p:ext>
            </p:extLst>
          </p:nvPr>
        </p:nvGraphicFramePr>
        <p:xfrm>
          <a:off x="114171" y="1067098"/>
          <a:ext cx="8067402" cy="3943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0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/>
                        <a:t>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Empirische Untersuchungen und Programmieren (Data Science)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ist programmieren für empirische Untersuchungen wichtig?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4528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1.2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Warum verwenden wir R als Programmiersprache?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5453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Verwendung von R und seinen Komponenten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796982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Was gehört zu R und seinem Universum?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82279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bediene ich R? (A)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52701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Data Science Prozess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3.1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lese ich Daten ein?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3.2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bereite ich Daten auf?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80669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3.3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exploriere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357463"/>
                  </a:ext>
                </a:extLst>
              </a:tr>
              <a:tr h="358499"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3.4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/>
                      <a:r>
                        <a:rPr lang="de-DE" sz="1200" dirty="0"/>
                        <a:t>Wie modelliere ich Daten? (A,C)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12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34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 Empirische Untersuchungen </a:t>
            </a:r>
          </a:p>
          <a:p>
            <a:r>
              <a:rPr lang="de-DE" dirty="0"/>
              <a:t>und Programmieren </a:t>
            </a:r>
          </a:p>
          <a:p>
            <a:r>
              <a:rPr lang="de-DE" dirty="0"/>
              <a:t>(Data Science)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D9DD696E-7469-624C-AEFE-1BD3582C20D3}"/>
              </a:ext>
            </a:extLst>
          </p:cNvPr>
          <p:cNvCxnSpPr>
            <a:cxnSpLocks/>
            <a:stCxn id="17" idx="1"/>
            <a:endCxn id="29" idx="1"/>
          </p:cNvCxnSpPr>
          <p:nvPr/>
        </p:nvCxnSpPr>
        <p:spPr>
          <a:xfrm rot="10800000" flipV="1">
            <a:off x="620327" y="1708273"/>
            <a:ext cx="12700" cy="1514564"/>
          </a:xfrm>
          <a:prstGeom prst="bentConnector3">
            <a:avLst>
              <a:gd name="adj1" fmla="val 1800000"/>
            </a:avLst>
          </a:prstGeom>
          <a:ln w="15875">
            <a:solidFill>
              <a:srgbClr val="679E9B"/>
            </a:solidFill>
            <a:miter lim="800000"/>
            <a:headEnd type="arrow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44E6F81-7879-B145-80A8-48D185E099DD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7138211" y="2477377"/>
            <a:ext cx="382849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57" name="Inhaltsplatzhalter 56">
            <a:extLst>
              <a:ext uri="{FF2B5EF4-FFF2-40B4-BE49-F238E27FC236}">
                <a16:creationId xmlns:a16="http://schemas.microsoft.com/office/drawing/2014/main" id="{E1A2220D-2A1B-6544-BF15-766D299E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" y="4192369"/>
            <a:ext cx="4357721" cy="24263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dirty="0">
                <a:solidFill>
                  <a:schemeClr val="tx1"/>
                </a:solidFill>
              </a:rPr>
              <a:t>Handhabung von Big Data, z.B. </a:t>
            </a:r>
            <a:r>
              <a:rPr lang="de-DE" sz="1600" b="0" dirty="0" err="1">
                <a:solidFill>
                  <a:schemeClr val="tx1"/>
                </a:solidFill>
              </a:rPr>
              <a:t>Walmart</a:t>
            </a:r>
            <a:r>
              <a:rPr lang="de-DE" sz="1600" b="0" dirty="0">
                <a:solidFill>
                  <a:schemeClr val="tx1"/>
                </a:solidFill>
              </a:rPr>
              <a:t>: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Thousands of </a:t>
            </a:r>
            <a:r>
              <a:rPr lang="en" sz="1400" i="1" dirty="0">
                <a:solidFill>
                  <a:srgbClr val="679E9B"/>
                </a:solidFill>
              </a:rPr>
              <a:t>Petabytes</a:t>
            </a:r>
            <a:r>
              <a:rPr lang="en" sz="1400" b="1" i="1" dirty="0"/>
              <a:t> </a:t>
            </a:r>
            <a:r>
              <a:rPr lang="en" sz="1400" i="1" dirty="0"/>
              <a:t>of customer data of 145 million Americans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They create 2,500,000 Gigabytes of data </a:t>
            </a:r>
            <a:r>
              <a:rPr lang="en" sz="1400" i="1" dirty="0">
                <a:solidFill>
                  <a:srgbClr val="679E9B"/>
                </a:solidFill>
              </a:rPr>
              <a:t>every hour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en" sz="1400" i="1" dirty="0"/>
              <a:t>Combine </a:t>
            </a:r>
            <a:r>
              <a:rPr lang="en" sz="1400" i="1" dirty="0">
                <a:solidFill>
                  <a:srgbClr val="679E9B"/>
                </a:solidFill>
              </a:rPr>
              <a:t>200 sources</a:t>
            </a:r>
            <a:r>
              <a:rPr lang="en" sz="1400" i="1" dirty="0"/>
              <a:t>, e.g. meteorological data, economic data, etc.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 hangingPunct="0"/>
            <a:r>
              <a:rPr lang="de-DE" dirty="0"/>
              <a:t>Warum ist programmieren für empirische Untersuchungen wichtig?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23F6987-926E-494E-B341-B9B40A80ED7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399929" y="2477377"/>
            <a:ext cx="1759632" cy="2967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A1EFB9E8-A001-2949-B4A9-40CD0E996BE6}"/>
              </a:ext>
            </a:extLst>
          </p:cNvPr>
          <p:cNvSpPr/>
          <p:nvPr/>
        </p:nvSpPr>
        <p:spPr>
          <a:xfrm>
            <a:off x="3421279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Daten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C23B90A3-1666-5747-8822-6370C998E5F5}"/>
              </a:ext>
            </a:extLst>
          </p:cNvPr>
          <p:cNvSpPr/>
          <p:nvPr/>
        </p:nvSpPr>
        <p:spPr>
          <a:xfrm>
            <a:off x="6159561" y="2237090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Wissen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1A41B8F-274F-8241-8B2A-A7122599002B}"/>
              </a:ext>
            </a:extLst>
          </p:cNvPr>
          <p:cNvSpPr txBox="1"/>
          <p:nvPr/>
        </p:nvSpPr>
        <p:spPr>
          <a:xfrm>
            <a:off x="4560638" y="2228261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Statistische Methoden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A49FBEC-976D-CE4E-88DB-161F5874D2C7}"/>
              </a:ext>
            </a:extLst>
          </p:cNvPr>
          <p:cNvSpPr txBox="1"/>
          <p:nvPr/>
        </p:nvSpPr>
        <p:spPr>
          <a:xfrm>
            <a:off x="4746586" y="2482002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Programmieren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EF647BE-363D-0F46-B8E6-4CD22FBD92AA}"/>
              </a:ext>
            </a:extLst>
          </p:cNvPr>
          <p:cNvSpPr/>
          <p:nvPr/>
        </p:nvSpPr>
        <p:spPr>
          <a:xfrm>
            <a:off x="7521060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Aktion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55C15C7-B2B5-1741-AC26-9559823A5872}"/>
              </a:ext>
            </a:extLst>
          </p:cNvPr>
          <p:cNvSpPr/>
          <p:nvPr/>
        </p:nvSpPr>
        <p:spPr>
          <a:xfrm>
            <a:off x="2020803" y="223412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Hypothesen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4E0BD35-C6B9-4D48-AA88-A450F1BC90AC}"/>
              </a:ext>
            </a:extLst>
          </p:cNvPr>
          <p:cNvSpPr/>
          <p:nvPr/>
        </p:nvSpPr>
        <p:spPr>
          <a:xfrm>
            <a:off x="620327" y="1465019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Theorie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4A7D633-B541-DE43-A637-C0D0A0D9F3EF}"/>
              </a:ext>
            </a:extLst>
          </p:cNvPr>
          <p:cNvSpPr/>
          <p:nvPr/>
        </p:nvSpPr>
        <p:spPr>
          <a:xfrm>
            <a:off x="620327" y="2222301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Realität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B599735-74D1-3948-B258-DBC38346D375}"/>
              </a:ext>
            </a:extLst>
          </p:cNvPr>
          <p:cNvSpPr/>
          <p:nvPr/>
        </p:nvSpPr>
        <p:spPr>
          <a:xfrm>
            <a:off x="7149934" y="2086914"/>
            <a:ext cx="1570290" cy="76910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0F4857A-250D-1F40-B969-0D0599A1C154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2999453" y="2477377"/>
            <a:ext cx="421826" cy="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FC32370B-E072-994B-9D53-D5B7D8F7B3E3}"/>
              </a:ext>
            </a:extLst>
          </p:cNvPr>
          <p:cNvSpPr/>
          <p:nvPr/>
        </p:nvSpPr>
        <p:spPr>
          <a:xfrm>
            <a:off x="620327" y="2979583"/>
            <a:ext cx="978650" cy="48650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Modell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4950D8C-9489-A54B-A3C6-F8EF64DDFD66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1598977" y="1708273"/>
            <a:ext cx="421826" cy="76910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D71AFC4-3A1D-3A4C-908A-47D328D780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598977" y="2465555"/>
            <a:ext cx="421826" cy="11822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22A3B1E9-3AC1-BB49-9F06-8CC16DFE061D}"/>
              </a:ext>
            </a:extLst>
          </p:cNvPr>
          <p:cNvCxnSpPr>
            <a:cxnSpLocks/>
            <a:stCxn id="29" idx="3"/>
            <a:endCxn id="16" idx="1"/>
          </p:cNvCxnSpPr>
          <p:nvPr/>
        </p:nvCxnSpPr>
        <p:spPr>
          <a:xfrm flipV="1">
            <a:off x="1598977" y="2477377"/>
            <a:ext cx="421826" cy="745460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34A217B-482B-4741-B76F-92A355761EE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109652" y="1951527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17C9AAD0-0DCE-894F-AB11-6ECAA79DBB4E}"/>
              </a:ext>
            </a:extLst>
          </p:cNvPr>
          <p:cNvCxnSpPr>
            <a:cxnSpLocks/>
            <a:stCxn id="18" idx="2"/>
            <a:endCxn id="29" idx="0"/>
          </p:cNvCxnSpPr>
          <p:nvPr/>
        </p:nvCxnSpPr>
        <p:spPr>
          <a:xfrm>
            <a:off x="1109652" y="2708809"/>
            <a:ext cx="0" cy="270774"/>
          </a:xfrm>
          <a:prstGeom prst="straightConnector1">
            <a:avLst/>
          </a:prstGeom>
          <a:ln w="15875">
            <a:solidFill>
              <a:srgbClr val="679E9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B2258F2B-067C-7248-BDB2-A5667342BAEF}"/>
              </a:ext>
            </a:extLst>
          </p:cNvPr>
          <p:cNvSpPr/>
          <p:nvPr/>
        </p:nvSpPr>
        <p:spPr>
          <a:xfrm>
            <a:off x="285618" y="1380192"/>
            <a:ext cx="1731894" cy="218238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0D2E5509-B258-D94C-8A6F-7079A2E0AEAE}"/>
              </a:ext>
            </a:extLst>
          </p:cNvPr>
          <p:cNvSpPr/>
          <p:nvPr/>
        </p:nvSpPr>
        <p:spPr>
          <a:xfrm>
            <a:off x="130997" y="1296999"/>
            <a:ext cx="8727385" cy="252689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4C5D231-3E07-1E48-B40E-E8983A8ABCE9}"/>
              </a:ext>
            </a:extLst>
          </p:cNvPr>
          <p:cNvSpPr txBox="1"/>
          <p:nvPr/>
        </p:nvSpPr>
        <p:spPr>
          <a:xfrm>
            <a:off x="72382" y="1038502"/>
            <a:ext cx="3672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Scientific </a:t>
            </a:r>
            <a:r>
              <a:rPr lang="de-DE" sz="1200" dirty="0" err="1">
                <a:latin typeface="+mn-lt"/>
                <a:cs typeface="Arial" panose="020B0604020202020204" pitchFamily="34" charset="0"/>
              </a:rPr>
              <a:t>Process</a:t>
            </a:r>
            <a:r>
              <a:rPr lang="de-DE" sz="1200" dirty="0">
                <a:latin typeface="+mn-lt"/>
                <a:cs typeface="Arial" panose="020B0604020202020204" pitchFamily="34" charset="0"/>
              </a:rPr>
              <a:t> (Wissensgenerierender Prozess)</a:t>
            </a:r>
          </a:p>
        </p:txBody>
      </p:sp>
      <p:sp>
        <p:nvSpPr>
          <p:cNvPr id="58" name="Inhaltsplatzhalter 56">
            <a:extLst>
              <a:ext uri="{FF2B5EF4-FFF2-40B4-BE49-F238E27FC236}">
                <a16:creationId xmlns:a16="http://schemas.microsoft.com/office/drawing/2014/main" id="{9A0F29DF-6E33-6C4F-BAB8-9B682D3EA31D}"/>
              </a:ext>
            </a:extLst>
          </p:cNvPr>
          <p:cNvSpPr txBox="1">
            <a:spLocks/>
          </p:cNvSpPr>
          <p:nvPr/>
        </p:nvSpPr>
        <p:spPr bwMode="auto">
          <a:xfrm>
            <a:off x="4572000" y="4192369"/>
            <a:ext cx="4357721" cy="242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1200"/>
              </a:spcBef>
              <a:spcAft>
                <a:spcPts val="600"/>
              </a:spcAft>
              <a:buClr>
                <a:srgbClr val="23A092"/>
              </a:buClr>
              <a:buFont typeface="Wingdings" pitchFamily="2" charset="2"/>
              <a:buNone/>
              <a:defRPr sz="2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71463" indent="-271463" algn="l" rtl="0" eaLnBrk="1" fontAlgn="base" hangingPunct="1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 baseline="0">
                <a:solidFill>
                  <a:schemeClr val="tx1"/>
                </a:solidFill>
                <a:latin typeface="+mn-lt"/>
              </a:defRPr>
            </a:lvl3pPr>
            <a:lvl4pPr marL="268288" indent="0" algn="just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90000"/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541338" indent="-269875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Wingdings" pitchFamily="2" charset="2"/>
              <a:buChar char="§"/>
              <a:defRPr sz="1600" b="0" baseline="0">
                <a:solidFill>
                  <a:schemeClr val="tx1"/>
                </a:solidFill>
                <a:latin typeface="+mn-lt"/>
              </a:defRPr>
            </a:lvl5pPr>
            <a:lvl6pPr marL="541338" indent="0" algn="just" rtl="0" eaLnBrk="1" fontAlgn="base" hangingPunct="1">
              <a:spcBef>
                <a:spcPts val="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o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tx1"/>
                </a:solidFill>
              </a:rPr>
              <a:t>Komplexe statistische Methoden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b="0" kern="0" dirty="0">
                <a:solidFill>
                  <a:srgbClr val="679E9B"/>
                </a:solidFill>
              </a:rPr>
              <a:t>Aufwändigere Modellschätzungen </a:t>
            </a:r>
            <a:r>
              <a:rPr lang="de-DE" sz="1400" b="0" kern="0" dirty="0">
                <a:solidFill>
                  <a:schemeClr val="tx1"/>
                </a:solidFill>
              </a:rPr>
              <a:t>möglich (z.B.: </a:t>
            </a:r>
            <a:r>
              <a:rPr lang="de-DE" sz="1400" b="0" kern="0" dirty="0" err="1">
                <a:solidFill>
                  <a:schemeClr val="tx1"/>
                </a:solidFill>
              </a:rPr>
              <a:t>Bayessche</a:t>
            </a:r>
            <a:r>
              <a:rPr lang="de-DE" sz="1400" b="0" kern="0" dirty="0">
                <a:solidFill>
                  <a:schemeClr val="tx1"/>
                </a:solidFill>
              </a:rPr>
              <a:t> Modelle)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>
                <a:solidFill>
                  <a:srgbClr val="679E9B"/>
                </a:solidFill>
              </a:rPr>
              <a:t>KI-Modelle</a:t>
            </a:r>
            <a:r>
              <a:rPr lang="de-DE" sz="1400" kern="0" dirty="0"/>
              <a:t> auf Basis von Netzwerken (z.B.: </a:t>
            </a:r>
            <a:r>
              <a:rPr lang="de-DE" sz="1400" kern="0" dirty="0" err="1"/>
              <a:t>Deep</a:t>
            </a:r>
            <a:r>
              <a:rPr lang="de-DE" sz="1400" kern="0" dirty="0"/>
              <a:t> </a:t>
            </a:r>
            <a:r>
              <a:rPr lang="de-DE" sz="1400" kern="0" dirty="0" err="1"/>
              <a:t>Neural</a:t>
            </a:r>
            <a:r>
              <a:rPr lang="de-DE" sz="1400" kern="0" dirty="0"/>
              <a:t> Networks)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r>
              <a:rPr lang="de-DE" sz="1400" kern="0" dirty="0"/>
              <a:t>Erst durch Computer ermöglichte statistische Verfahren (z.B.: </a:t>
            </a:r>
            <a:r>
              <a:rPr lang="de-DE" sz="1400" kern="0" dirty="0">
                <a:solidFill>
                  <a:srgbClr val="679E9B"/>
                </a:solidFill>
              </a:rPr>
              <a:t>Baumbasierte Modelle</a:t>
            </a:r>
            <a:r>
              <a:rPr lang="de-DE" sz="1400" kern="0" dirty="0"/>
              <a:t>)</a:t>
            </a: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  <a:p>
            <a:pPr marL="614363" lvl="2" indent="-342900">
              <a:buFont typeface="Arial" panose="020B0604020202020204" pitchFamily="34" charset="0"/>
              <a:buChar char="•"/>
            </a:pPr>
            <a:endParaRPr lang="de-DE" sz="1400" b="0" kern="0" dirty="0">
              <a:solidFill>
                <a:schemeClr val="tx1"/>
              </a:solidFill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416F6926-E9AD-814B-B5D0-67E2F18BFE17}"/>
              </a:ext>
            </a:extLst>
          </p:cNvPr>
          <p:cNvCxnSpPr>
            <a:cxnSpLocks/>
            <a:stCxn id="9" idx="2"/>
            <a:endCxn id="57" idx="0"/>
          </p:cNvCxnSpPr>
          <p:nvPr/>
        </p:nvCxnSpPr>
        <p:spPr>
          <a:xfrm flipH="1">
            <a:off x="2204312" y="2720631"/>
            <a:ext cx="1706292" cy="1471738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40706E8B-6958-EF48-A53D-29D6C79DA838}"/>
              </a:ext>
            </a:extLst>
          </p:cNvPr>
          <p:cNvCxnSpPr>
            <a:cxnSpLocks/>
            <a:stCxn id="12" idx="2"/>
            <a:endCxn id="58" idx="0"/>
          </p:cNvCxnSpPr>
          <p:nvPr/>
        </p:nvCxnSpPr>
        <p:spPr>
          <a:xfrm>
            <a:off x="5279745" y="2728223"/>
            <a:ext cx="1471116" cy="1464146"/>
          </a:xfrm>
          <a:prstGeom prst="straightConnector1">
            <a:avLst/>
          </a:prstGeom>
          <a:ln w="15875">
            <a:solidFill>
              <a:srgbClr val="679E9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C044EF5-4A23-4A46-ACFB-25447CEE0333}"/>
              </a:ext>
            </a:extLst>
          </p:cNvPr>
          <p:cNvSpPr/>
          <p:nvPr/>
        </p:nvSpPr>
        <p:spPr>
          <a:xfrm>
            <a:off x="46036" y="3833354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AC05C8DE-0585-AD48-9B17-E1CFED6CA85A}"/>
              </a:ext>
            </a:extLst>
          </p:cNvPr>
          <p:cNvSpPr txBox="1"/>
          <p:nvPr/>
        </p:nvSpPr>
        <p:spPr>
          <a:xfrm>
            <a:off x="649030" y="3530782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  <a:cs typeface="Arial" panose="020B0604020202020204" pitchFamily="34" charset="0"/>
              </a:rPr>
              <a:t>Fragestellung</a:t>
            </a:r>
          </a:p>
        </p:txBody>
      </p:sp>
    </p:spTree>
    <p:extLst>
      <p:ext uri="{BB962C8B-B14F-4D97-AF65-F5344CB8AC3E}">
        <p14:creationId xmlns:p14="http://schemas.microsoft.com/office/powerpoint/2010/main" val="31158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Warum verwenden wir R als Programmiersprache?</a:t>
            </a: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2CF7888-5C54-9F43-B7D5-8544C454C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" y="971550"/>
            <a:ext cx="8344826" cy="5377492"/>
          </a:xfrm>
        </p:spPr>
        <p:txBody>
          <a:bodyPr/>
          <a:lstStyle/>
          <a:p>
            <a:r>
              <a:rPr lang="de-DE" sz="1600" b="0" dirty="0">
                <a:solidFill>
                  <a:schemeClr val="tx1"/>
                </a:solidFill>
              </a:rPr>
              <a:t>„Der Prozess, eine komplexe Aufgabe auf eine Reihe einfacher Anweisungen zu reduzieren - genau darum geht es beim Programmieren -,ist eine Fähigkeit, die in vielen Aspekten des modernen Lebens nützlich ist, nicht nur für professionelle Informatiker und Programmierer.“ </a:t>
            </a:r>
          </a:p>
          <a:p>
            <a:pPr>
              <a:spcBef>
                <a:spcPts val="600"/>
              </a:spcBef>
            </a:pP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Facebooks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 Forschungschef Yann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endParaRPr lang="de-DE" sz="1800" b="0" dirty="0">
              <a:solidFill>
                <a:schemeClr val="tx1"/>
              </a:solidFill>
            </a:endParaRPr>
          </a:p>
          <a:p>
            <a:pPr algn="ctr"/>
            <a:r>
              <a:rPr lang="de-DE" sz="1800" b="0" dirty="0">
                <a:solidFill>
                  <a:schemeClr val="tx1"/>
                </a:solidFill>
              </a:rPr>
              <a:t>R wurde von Statistikern für Statiker entwickelt</a:t>
            </a:r>
          </a:p>
          <a:p>
            <a:endParaRPr lang="de-DE" sz="5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Syntax eher </a:t>
            </a:r>
            <a:r>
              <a:rPr lang="de-DE" sz="1800" b="0" dirty="0">
                <a:solidFill>
                  <a:srgbClr val="679E9B"/>
                </a:solidFill>
              </a:rPr>
              <a:t>menschlich</a:t>
            </a:r>
            <a:r>
              <a:rPr lang="de-DE" sz="1800" b="0" dirty="0">
                <a:solidFill>
                  <a:schemeClr val="tx1"/>
                </a:solidFill>
              </a:rPr>
              <a:t>, weniger maschinell (000101001)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Große &amp; hilfsbereite </a:t>
            </a:r>
            <a:r>
              <a:rPr lang="de-DE" sz="1800" b="0" dirty="0">
                <a:solidFill>
                  <a:srgbClr val="679E9B"/>
                </a:solidFill>
              </a:rPr>
              <a:t>Community</a:t>
            </a:r>
            <a:r>
              <a:rPr lang="de-DE" sz="1800" b="0" dirty="0">
                <a:solidFill>
                  <a:schemeClr val="tx1"/>
                </a:solidFill>
              </a:rPr>
              <a:t> in Unternehmen und Wissenschaft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schemeClr val="tx1"/>
                </a:solidFill>
              </a:rPr>
              <a:t>Frei zugänglich und kostenlos nutzbar (</a:t>
            </a:r>
            <a:r>
              <a:rPr lang="de-DE" sz="1800" b="0" dirty="0">
                <a:solidFill>
                  <a:srgbClr val="679E9B"/>
                </a:solidFill>
              </a:rPr>
              <a:t>open </a:t>
            </a:r>
            <a:r>
              <a:rPr lang="de-DE" sz="1800" b="0" dirty="0" err="1">
                <a:solidFill>
                  <a:srgbClr val="679E9B"/>
                </a:solidFill>
              </a:rPr>
              <a:t>source</a:t>
            </a:r>
            <a:r>
              <a:rPr lang="de-DE" sz="1800" b="0" dirty="0">
                <a:solidFill>
                  <a:schemeClr val="tx1"/>
                </a:solidFill>
              </a:rPr>
              <a:t>)</a:t>
            </a:r>
          </a:p>
          <a:p>
            <a:endParaRPr lang="de-DE" sz="1800" b="0" dirty="0">
              <a:solidFill>
                <a:schemeClr val="tx1"/>
              </a:solidFill>
            </a:endParaRPr>
          </a:p>
          <a:p>
            <a:endParaRPr lang="de-DE" sz="18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b="0" dirty="0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CFBA0C-7C2D-F847-BC7F-52D0917AC7CF}"/>
              </a:ext>
            </a:extLst>
          </p:cNvPr>
          <p:cNvSpPr txBox="1"/>
          <p:nvPr/>
        </p:nvSpPr>
        <p:spPr bwMode="auto">
          <a:xfrm>
            <a:off x="1570892" y="-820615"/>
            <a:ext cx="0" cy="0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vert="horz" wrap="non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3A092"/>
              </a:buClr>
              <a:buSzPct val="80000"/>
              <a:buFont typeface="Wingdings" pitchFamily="2" charset="2"/>
              <a:buNone/>
              <a:tabLst/>
            </a:pPr>
            <a:endParaRPr kumimoji="0" lang="de-DE" sz="1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D27082B-2FE2-D044-8AB4-40C9C51FF670}"/>
              </a:ext>
            </a:extLst>
          </p:cNvPr>
          <p:cNvSpPr/>
          <p:nvPr/>
        </p:nvSpPr>
        <p:spPr>
          <a:xfrm>
            <a:off x="1453661" y="2914782"/>
            <a:ext cx="5474677" cy="56697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4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EC12AD-B419-C240-8090-009636FB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8" y="3683480"/>
            <a:ext cx="6786652" cy="1250830"/>
          </a:xfrm>
        </p:spPr>
        <p:txBody>
          <a:bodyPr/>
          <a:lstStyle/>
          <a:p>
            <a:r>
              <a:rPr lang="de-DE" dirty="0"/>
              <a:t>2 Verwendung von R und </a:t>
            </a:r>
          </a:p>
          <a:p>
            <a:r>
              <a:rPr lang="de-DE" dirty="0"/>
              <a:t>seinen Komponenten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28A7A9-C785-014A-84F2-F8EA329D5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B2262-73D0-0C45-A848-5338E64B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65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DD02EB1-096F-7449-BF94-0C0354F1E6B2}"/>
              </a:ext>
            </a:extLst>
          </p:cNvPr>
          <p:cNvSpPr/>
          <p:nvPr/>
        </p:nvSpPr>
        <p:spPr>
          <a:xfrm>
            <a:off x="601033" y="1679622"/>
            <a:ext cx="1895982" cy="1126591"/>
          </a:xfrm>
          <a:prstGeom prst="roundRect">
            <a:avLst>
              <a:gd name="adj" fmla="val 11464"/>
            </a:avLst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	</a:t>
            </a:r>
            <a:endParaRPr lang="de-DE" sz="500" b="1" dirty="0">
              <a:cs typeface="Arial" panose="020B0604020202020204" pitchFamily="34" charset="0"/>
            </a:endParaRPr>
          </a:p>
          <a:p>
            <a:pPr algn="ctr"/>
            <a:r>
              <a:rPr lang="de-DE" sz="1000" b="1" dirty="0">
                <a:cs typeface="Arial" panose="020B0604020202020204" pitchFamily="34" charset="0"/>
              </a:rPr>
              <a:t>                   </a:t>
            </a:r>
            <a:r>
              <a:rPr lang="de-DE" sz="1000" b="1" dirty="0" err="1">
                <a:cs typeface="Arial" panose="020B0604020202020204" pitchFamily="34" charset="0"/>
              </a:rPr>
              <a:t>RStudio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F9B908-E71E-B940-BD08-92A3DB170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61" y="971550"/>
            <a:ext cx="4951271" cy="5377492"/>
          </a:xfrm>
        </p:spPr>
        <p:txBody>
          <a:bodyPr/>
          <a:lstStyle/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Statistik</a:t>
            </a:r>
            <a:r>
              <a:rPr lang="de-DE" dirty="0"/>
              <a:t> ist das </a:t>
            </a:r>
            <a:r>
              <a:rPr lang="de-DE" dirty="0">
                <a:solidFill>
                  <a:schemeClr val="accent1"/>
                </a:solidFill>
              </a:rPr>
              <a:t>Auto</a:t>
            </a:r>
            <a:r>
              <a:rPr lang="de-DE" dirty="0"/>
              <a:t> mit dem der Weg von der Fragestellung zum Wissen bestritten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/>
                </a:solidFill>
              </a:rPr>
              <a:t>R</a:t>
            </a:r>
            <a:r>
              <a:rPr lang="de-DE" dirty="0"/>
              <a:t> ist ein </a:t>
            </a:r>
            <a:r>
              <a:rPr lang="de-DE" dirty="0">
                <a:solidFill>
                  <a:schemeClr val="accent1"/>
                </a:solidFill>
              </a:rPr>
              <a:t>Motor</a:t>
            </a:r>
            <a:r>
              <a:rPr lang="de-DE" dirty="0"/>
              <a:t>, der das Auto antreiben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Rstudio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das </a:t>
            </a:r>
            <a:r>
              <a:rPr lang="de-DE" dirty="0">
                <a:solidFill>
                  <a:schemeClr val="accent1"/>
                </a:solidFill>
              </a:rPr>
              <a:t>Cockpit</a:t>
            </a:r>
            <a:r>
              <a:rPr lang="de-DE" dirty="0"/>
              <a:t> mit dem der Motor gesteuert werden kann.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mosaic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ist eine </a:t>
            </a:r>
            <a:r>
              <a:rPr lang="de-DE" dirty="0">
                <a:solidFill>
                  <a:schemeClr val="accent1"/>
                </a:solidFill>
              </a:rPr>
              <a:t>Zusatzausstattung</a:t>
            </a:r>
            <a:r>
              <a:rPr lang="de-DE" dirty="0"/>
              <a:t> um die Motorsteuerung zu vereinfachen.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Was gehört zu R und seinem Universum?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2050E38D-3F98-8B4F-AF11-C0F0D3E5E561}"/>
              </a:ext>
            </a:extLst>
          </p:cNvPr>
          <p:cNvSpPr/>
          <p:nvPr/>
        </p:nvSpPr>
        <p:spPr>
          <a:xfrm>
            <a:off x="707821" y="1768133"/>
            <a:ext cx="565351" cy="460438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cs typeface="Arial" panose="020B0604020202020204" pitchFamily="34" charset="0"/>
              </a:rPr>
              <a:t>R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1A6C6494-2406-D444-A403-442159363380}"/>
              </a:ext>
            </a:extLst>
          </p:cNvPr>
          <p:cNvSpPr/>
          <p:nvPr/>
        </p:nvSpPr>
        <p:spPr>
          <a:xfrm rot="16200000">
            <a:off x="445083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mosaic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E66FBA0-A8CF-FB4B-A6A8-62E4E14056B8}"/>
              </a:ext>
            </a:extLst>
          </p:cNvPr>
          <p:cNvSpPr/>
          <p:nvPr/>
        </p:nvSpPr>
        <p:spPr>
          <a:xfrm rot="16200000">
            <a:off x="899239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cs typeface="Arial" panose="020B0604020202020204" pitchFamily="34" charset="0"/>
              </a:rPr>
              <a:t>dplyr</a:t>
            </a:r>
            <a:endParaRPr lang="de-DE" sz="1000" b="1" dirty="0">
              <a:cs typeface="Arial" panose="020B0604020202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CC64915-A2BD-154E-A46E-C7FA0FA26B84}"/>
              </a:ext>
            </a:extLst>
          </p:cNvPr>
          <p:cNvSpPr/>
          <p:nvPr/>
        </p:nvSpPr>
        <p:spPr>
          <a:xfrm rot="16200000">
            <a:off x="1353394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Paket 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AB1ADCB-7C08-4D41-B24B-5001786C2DED}"/>
              </a:ext>
            </a:extLst>
          </p:cNvPr>
          <p:cNvSpPr/>
          <p:nvPr/>
        </p:nvSpPr>
        <p:spPr>
          <a:xfrm>
            <a:off x="339969" y="1258842"/>
            <a:ext cx="2461846" cy="246909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de-DE" sz="3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de-DE" sz="1100" dirty="0">
                <a:solidFill>
                  <a:schemeClr val="tx1"/>
                </a:solidFill>
              </a:rPr>
              <a:t>PC oder Cloud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6C90BC3-EF98-0641-B94F-93D57EF28A3D}"/>
              </a:ext>
            </a:extLst>
          </p:cNvPr>
          <p:cNvSpPr txBox="1"/>
          <p:nvPr/>
        </p:nvSpPr>
        <p:spPr>
          <a:xfrm>
            <a:off x="245327" y="981843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n-lt"/>
                <a:cs typeface="Arial" panose="020B0604020202020204" pitchFamily="34" charset="0"/>
              </a:rPr>
              <a:t>R-Universum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28A13AB-419B-C847-B9BC-C1AE189CF951}"/>
              </a:ext>
            </a:extLst>
          </p:cNvPr>
          <p:cNvSpPr/>
          <p:nvPr/>
        </p:nvSpPr>
        <p:spPr>
          <a:xfrm rot="16200000">
            <a:off x="1785822" y="2923812"/>
            <a:ext cx="871862" cy="205710"/>
          </a:xfrm>
          <a:prstGeom prst="roundRect">
            <a:avLst/>
          </a:prstGeom>
          <a:solidFill>
            <a:srgbClr val="679E9B">
              <a:alpha val="90000"/>
            </a:srgbClr>
          </a:solidFill>
          <a:ln>
            <a:solidFill>
              <a:srgbClr val="186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F4B30A-2A67-F74B-895F-89F1C93BF618}"/>
              </a:ext>
            </a:extLst>
          </p:cNvPr>
          <p:cNvSpPr/>
          <p:nvPr/>
        </p:nvSpPr>
        <p:spPr>
          <a:xfrm>
            <a:off x="245327" y="3739570"/>
            <a:ext cx="179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lvl="2" indent="0">
              <a:buNone/>
            </a:pP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(Quelle: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Eigene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sz="1000" dirty="0" err="1">
                <a:solidFill>
                  <a:schemeClr val="bg1">
                    <a:lumMod val="50000"/>
                  </a:schemeClr>
                </a:solidFill>
              </a:rPr>
              <a:t>Darstellung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A7FDA1D-44F2-F444-8B4F-6CCE0DA48D9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983869" y="3026667"/>
            <a:ext cx="248446" cy="0"/>
          </a:xfrm>
          <a:prstGeom prst="line">
            <a:avLst/>
          </a:prstGeom>
          <a:ln w="53975">
            <a:solidFill>
              <a:srgbClr val="679E9B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78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158B4-E47D-4CC2-AB44-C6698756F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3A57D9-08E7-4A35-820C-6C5F6830797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745662-9F87-4161-9DA2-6A6AD8E4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R-Training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EC237DDF-1B7D-5441-A02E-85DE3FC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0" dirty="0">
                <a:solidFill>
                  <a:schemeClr val="tx1"/>
                </a:solidFill>
              </a:rPr>
              <a:t>Über die </a:t>
            </a:r>
            <a:r>
              <a:rPr lang="de-DE" sz="1800" b="0" dirty="0" err="1">
                <a:solidFill>
                  <a:schemeClr val="tx1"/>
                </a:solidFill>
              </a:rPr>
              <a:t>RStudio</a:t>
            </a:r>
            <a:r>
              <a:rPr lang="de-DE" sz="1800" b="0" dirty="0">
                <a:solidFill>
                  <a:schemeClr val="tx1"/>
                </a:solidFill>
              </a:rPr>
              <a:t> IDE: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E95B-7F0C-45D0-A560-C91EE7F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R-Training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7F40E6-EB40-4EA6-8BC4-7CB706CA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11113"/>
            <a:r>
              <a:rPr lang="de-DE" dirty="0"/>
              <a:t>Wie bediene ich R?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15D26C-F576-854A-85EB-5F9573DF36EF}"/>
              </a:ext>
            </a:extLst>
          </p:cNvPr>
          <p:cNvSpPr txBox="1"/>
          <p:nvPr/>
        </p:nvSpPr>
        <p:spPr>
          <a:xfrm>
            <a:off x="272028" y="5506707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Konsole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263FEA-81F8-0A4A-A8D6-C43DDB3E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48" y="1557512"/>
            <a:ext cx="6612304" cy="4256972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C42E8A7-296A-3948-A6B4-94827A411476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104307" y="4489938"/>
            <a:ext cx="686393" cy="1170658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440CEAA-E34E-0247-9F1C-0D741E329364}"/>
              </a:ext>
            </a:extLst>
          </p:cNvPr>
          <p:cNvSpPr txBox="1"/>
          <p:nvPr/>
        </p:nvSpPr>
        <p:spPr>
          <a:xfrm>
            <a:off x="272027" y="2278972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Editor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55E9F35-27CA-8540-8F22-5BAE3B9FC03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24770" y="2432860"/>
            <a:ext cx="865930" cy="1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FEDD7A90-299C-3143-944C-DEF739395DB2}"/>
              </a:ext>
            </a:extLst>
          </p:cNvPr>
          <p:cNvSpPr txBox="1"/>
          <p:nvPr/>
        </p:nvSpPr>
        <p:spPr>
          <a:xfrm>
            <a:off x="5371566" y="1114873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Umgebung &amp; Historie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ED6C88-2224-FA4B-BC4A-35F74F8CCED6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908431" y="1422650"/>
            <a:ext cx="406663" cy="878674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8F6F1678-811C-374E-9870-239B40E8154A}"/>
              </a:ext>
            </a:extLst>
          </p:cNvPr>
          <p:cNvSpPr txBox="1"/>
          <p:nvPr/>
        </p:nvSpPr>
        <p:spPr>
          <a:xfrm>
            <a:off x="7878152" y="3429000"/>
            <a:ext cx="122212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+mn-lt"/>
                <a:cs typeface="Arial" panose="020B0604020202020204" pitchFamily="34" charset="0"/>
              </a:rPr>
              <a:t>Misc</a:t>
            </a:r>
            <a:r>
              <a:rPr lang="de-DE" sz="1400" dirty="0">
                <a:latin typeface="+mn-lt"/>
                <a:cs typeface="Arial" panose="020B0604020202020204" pitchFamily="34" charset="0"/>
              </a:rPr>
              <a:t>: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Dateien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Abbildungen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Pakete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Hilfe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de-DE" sz="1200" dirty="0">
                <a:latin typeface="+mn-lt"/>
                <a:cs typeface="Arial" panose="020B0604020202020204" pitchFamily="34" charset="0"/>
              </a:rPr>
              <a:t>Viewer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326D172-0C70-AE46-A86B-C361DF19E61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315094" y="3950677"/>
            <a:ext cx="1563058" cy="93876"/>
          </a:xfrm>
          <a:prstGeom prst="straightConnector1">
            <a:avLst/>
          </a:prstGeom>
          <a:ln w="15875">
            <a:solidFill>
              <a:srgbClr val="679E9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5006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PPT-Vorlage_der_FOM_20140109">
  <a:themeElements>
    <a:clrScheme name="FOM">
      <a:dk1>
        <a:srgbClr val="262626"/>
      </a:dk1>
      <a:lt1>
        <a:sysClr val="window" lastClr="FFFFFF"/>
      </a:lt1>
      <a:dk2>
        <a:srgbClr val="717D87"/>
      </a:dk2>
      <a:lt2>
        <a:srgbClr val="DBDEE1"/>
      </a:lt2>
      <a:accent1>
        <a:srgbClr val="00998A"/>
      </a:accent1>
      <a:accent2>
        <a:srgbClr val="BFE5E2"/>
      </a:accent2>
      <a:accent3>
        <a:srgbClr val="A10010"/>
      </a:accent3>
      <a:accent4>
        <a:srgbClr val="E7C2C3"/>
      </a:accent4>
      <a:accent5>
        <a:srgbClr val="004A94"/>
      </a:accent5>
      <a:accent6>
        <a:srgbClr val="BFD1E4"/>
      </a:accent6>
      <a:hlink>
        <a:srgbClr val="00998A"/>
      </a:hlink>
      <a:folHlink>
        <a:srgbClr val="00998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8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2700">
          <a:noFill/>
        </a:ln>
        <a:effectLst/>
        <a:extLst/>
      </a:spPr>
      <a:bodyPr vert="horz" wrap="square" lIns="36000" tIns="36000" rIns="36000" bIns="36000" numCol="1" rtlCol="0" anchor="t" anchorCtr="0" compatLnSpc="1">
        <a:prstTxWarp prst="textNoShape">
          <a:avLst/>
        </a:prstTxWarp>
        <a:no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rgbClr val="23A092"/>
          </a:buClr>
          <a:buSzPct val="80000"/>
          <a:buFont typeface="Wingdings" pitchFamily="2" charset="2"/>
          <a:buNone/>
          <a:tabLst/>
          <a:defRPr kumimoji="0" sz="1400" b="0" i="0" u="none" strike="noStrike" kern="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</a:defRPr>
        </a:defPPr>
      </a:lstStyle>
    </a:tx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d1312fa-e390-456c-ad55-274c0ad7ddc5" id="{69D9E83B-03AC-4606-AD34-5119CDE18BE6}" vid="{FC345B11-AE87-45E7-B497-22C7DAA36E59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1012</Words>
  <Application>Microsoft Macintosh PowerPoint</Application>
  <PresentationFormat>Bildschirmpräsentation (4:3)</PresentationFormat>
  <Paragraphs>302</Paragraphs>
  <Slides>17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Courier New</vt:lpstr>
      <vt:lpstr>Wingdings</vt:lpstr>
      <vt:lpstr>PPT-Vorlage_der_FOM_20140109</vt:lpstr>
      <vt:lpstr>PowerPoint-Präsentation</vt:lpstr>
      <vt:lpstr>Vorstellung</vt:lpstr>
      <vt:lpstr>R-Training</vt:lpstr>
      <vt:lpstr>PowerPoint-Präsentation</vt:lpstr>
      <vt:lpstr>R-Training</vt:lpstr>
      <vt:lpstr>R-Training</vt:lpstr>
      <vt:lpstr>PowerPoint-Präsentation</vt:lpstr>
      <vt:lpstr>R-Training</vt:lpstr>
      <vt:lpstr>R-Training</vt:lpstr>
      <vt:lpstr>R-Training</vt:lpstr>
      <vt:lpstr>PowerPoint-Präsentation</vt:lpstr>
      <vt:lpstr>R-Training</vt:lpstr>
      <vt:lpstr>R-Training</vt:lpstr>
      <vt:lpstr>R-Training</vt:lpstr>
      <vt:lpstr>R-Training</vt:lpstr>
      <vt:lpstr>R-Training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Schöler, Tobias</dc:creator>
  <cp:lastModifiedBy>Sven Thies</cp:lastModifiedBy>
  <cp:revision>691</cp:revision>
  <cp:lastPrinted>2013-02-22T13:48:11Z</cp:lastPrinted>
  <dcterms:created xsi:type="dcterms:W3CDTF">2017-12-20T06:53:29Z</dcterms:created>
  <dcterms:modified xsi:type="dcterms:W3CDTF">2019-05-03T15:43:03Z</dcterms:modified>
  <cp:version>20140523</cp:version>
</cp:coreProperties>
</file>